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6858000" cx="9902825"/>
  <p:notesSz cx="6858000" cy="9144000"/>
  <p:embeddedFontLst>
    <p:embeddedFont>
      <p:font typeface="Cambria Math"/>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53">
          <p15:clr>
            <a:srgbClr val="A4A3A4"/>
          </p15:clr>
        </p15:guide>
        <p15:guide id="2" orient="horz" pos="958">
          <p15:clr>
            <a:srgbClr val="A4A3A4"/>
          </p15:clr>
        </p15:guide>
        <p15:guide id="3" orient="horz" pos="1616">
          <p15:clr>
            <a:srgbClr val="A4A3A4"/>
          </p15:clr>
        </p15:guide>
        <p15:guide id="4" pos="3119">
          <p15:clr>
            <a:srgbClr val="A4A3A4"/>
          </p15:clr>
        </p15:guide>
        <p15:guide id="5" pos="443">
          <p15:clr>
            <a:srgbClr val="A4A3A4"/>
          </p15:clr>
        </p15:guide>
      </p15:sldGuideLst>
    </p:ext>
    <p:ext uri="GoogleSlidesCustomDataVersion2">
      <go:slidesCustomData xmlns:go="http://customooxmlschemas.google.com/" r:id="rId75" roundtripDataSignature="AMtx7miibrlD0WHi0JlqwrNmOnvhMIEa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419B3D-8582-4C3A-8815-4A39B14B6F79}">
  <a:tblStyle styleId="{49419B3D-8582-4C3A-8815-4A39B14B6F7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53" orient="horz"/>
        <p:guide pos="958" orient="horz"/>
        <p:guide pos="1616" orient="horz"/>
        <p:guide pos="3119"/>
        <p:guide pos="4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CambriaMath-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p:nvPr>
            <p:ph idx="2" type="sldImg"/>
          </p:nvPr>
        </p:nvSpPr>
        <p:spPr>
          <a:xfrm>
            <a:off x="469900" y="496888"/>
            <a:ext cx="6015038" cy="416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52" name="Google Shape;25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65" name="Google Shape;2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82" name="Google Shape;28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97" name="Google Shape;2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27" name="Google Shape;32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40" name="Google Shape;34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p:nvPr>
            <p:ph idx="2" type="sldImg"/>
          </p:nvPr>
        </p:nvSpPr>
        <p:spPr>
          <a:xfrm>
            <a:off x="1292225"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b="0">
              <a:latin typeface="Arial"/>
              <a:ea typeface="Arial"/>
              <a:cs typeface="Arial"/>
              <a:sym typeface="Arial"/>
            </a:endParaRPr>
          </a:p>
        </p:txBody>
      </p:sp>
      <p:sp>
        <p:nvSpPr>
          <p:cNvPr id="353" name="Google Shape;35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366" name="Google Shape;36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06" name="Google Shape;40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30" name="Google Shape;43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Google Shape;5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43" name="Google Shape;44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56" name="Google Shape;45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69" name="Google Shape;46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482" name="Google Shape;48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06" name="Google Shape;50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25" name="Google Shape;52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38" name="Google Shape;53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51" name="Google Shape;55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74" name="Google Shape;57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598" name="Google Shape;59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27" name="Google Shape;62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52" name="Google Shape;65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65" name="Google Shape;66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79" name="Google Shape;67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692" name="Google Shape;69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06" name="Google Shape;70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19" name="Google Shape;71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32" name="Google Shape;73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745" name="Google Shape;74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01" name="Google Shape;80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Now, let’s talk more about “design thinking”.</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remember that design thinking is not just about how it looks like and feels like.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Design thinking is far more encompassing concept.</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1" name="Google Shape;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51" name="Google Shape;85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879" name="Google Shape;87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04" name="Google Shape;90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17" name="Google Shape;91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30" name="Google Shape;93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44" name="Google Shape;94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973" name="Google Shape;97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63" name="Google Shape;106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76" name="Google Shape;107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89" name="Google Shape;108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10" name="Google Shape;111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23" name="Google Shape;112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37" name="Google Shape;113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50" name="Google Shape;115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63" name="Google Shape;116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76" name="Google Shape;117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190" name="Google Shape;119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15" name="Google Shape;121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28" name="Google Shape;122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41" name="Google Shape;1241;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0" name="Google Shape;1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55" name="Google Shape;125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68" name="Google Shape;126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81" name="Google Shape;128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294" name="Google Shape;129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307" name="Google Shape;130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68" name="Google Shape;1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Malgun Gothic"/>
                <a:ea typeface="Malgun Gothic"/>
                <a:cs typeface="Malgun Gothic"/>
                <a:sym typeface="Malgun Gothic"/>
              </a:rPr>
              <a:t>Thinking like a designer can transform the way organizations develop products, services, processes, and strategy. This approach, which IDEO calls design thinking, brings together what is desirable from a human point of view with what is technologically feasible and economically viable. It also allows people who aren't trained as designers to use creative tools to address a vast range of challenges.</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Note:</a:t>
            </a:r>
            <a:endParaRPr/>
          </a:p>
          <a:p>
            <a:pPr indent="0" lvl="0" marL="0" marR="0" rtl="0" algn="l">
              <a:lnSpc>
                <a:spcPct val="100000"/>
              </a:lnSpc>
              <a:spcBef>
                <a:spcPts val="0"/>
              </a:spcBef>
              <a:spcAft>
                <a:spcPts val="0"/>
              </a:spcAft>
              <a:buClr>
                <a:schemeClr val="dk1"/>
              </a:buClr>
              <a:buSzPts val="1200"/>
              <a:buFont typeface="Malgun Gothic"/>
              <a:buNone/>
            </a:pPr>
            <a:r>
              <a:rPr lang="en-US"/>
              <a:t>Linear regression prediction is illustrated by a picture.</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Please notice that almost always some disagreement exists between the predicted </a:t>
            </a:r>
            <a:r>
              <a:rPr i="0" lang="en-US" sz="1200">
                <a:solidFill>
                  <a:srgbClr val="FF0000"/>
                </a:solidFill>
                <a:latin typeface="Cambria Math"/>
                <a:ea typeface="Cambria Math"/>
                <a:cs typeface="Cambria Math"/>
                <a:sym typeface="Cambria Math"/>
              </a:rPr>
              <a:t>𝑦 ̂</a:t>
            </a:r>
            <a:r>
              <a:rPr lang="en-US" sz="1200">
                <a:latin typeface="Times New Roman"/>
                <a:ea typeface="Times New Roman"/>
                <a:cs typeface="Times New Roman"/>
                <a:sym typeface="Times New Roman"/>
              </a:rPr>
              <a:t> and the true </a:t>
            </a:r>
            <a:r>
              <a:rPr i="0" lang="en-US" sz="1200">
                <a:solidFill>
                  <a:srgbClr val="0070C0"/>
                </a:solidFill>
                <a:latin typeface="Cambria Math"/>
                <a:ea typeface="Cambria Math"/>
                <a:cs typeface="Cambria Math"/>
                <a:sym typeface="Cambria Math"/>
              </a:rPr>
              <a:t>𝑦</a:t>
            </a:r>
            <a:r>
              <a:rPr lang="en-US" sz="1200">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This is the source of error in the prediction.</a:t>
            </a:r>
            <a:endParaRPr/>
          </a:p>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239" name="Google Shape;2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68"/>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68"/>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b="0" i="0" sz="1959" u="none" cap="none" strike="noStrike">
              <a:solidFill>
                <a:schemeClr val="dk1"/>
              </a:solidFill>
              <a:latin typeface="Calibri"/>
              <a:ea typeface="Calibri"/>
              <a:cs typeface="Calibri"/>
              <a:sym typeface="Calibri"/>
            </a:endParaRPr>
          </a:p>
        </p:txBody>
      </p:sp>
      <p:pic>
        <p:nvPicPr>
          <p:cNvPr id="13" name="Google Shape;13;p68"/>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14" name="Shape 14"/>
        <p:cNvGrpSpPr/>
        <p:nvPr/>
      </p:nvGrpSpPr>
      <p:grpSpPr>
        <a:xfrm>
          <a:off x="0" y="0"/>
          <a:ext cx="0" cy="0"/>
          <a:chOff x="0" y="0"/>
          <a:chExt cx="0" cy="0"/>
        </a:xfrm>
      </p:grpSpPr>
      <p:pic>
        <p:nvPicPr>
          <p:cNvPr id="15" name="Google Shape;15;p75"/>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16" name="Google Shape;16;p75"/>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Calibri"/>
              <a:ea typeface="Calibri"/>
              <a:cs typeface="Calibri"/>
              <a:sym typeface="Calibri"/>
            </a:endParaRPr>
          </a:p>
        </p:txBody>
      </p:sp>
      <p:sp>
        <p:nvSpPr>
          <p:cNvPr id="17" name="Google Shape;17;p75"/>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18" name="Google Shape;18;p75"/>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19" name="Google Shape;19;p75"/>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Calibri"/>
              <a:buNone/>
            </a:pPr>
            <a:r>
              <a:t/>
            </a:r>
            <a:endParaRPr sz="1959">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21" name="Shape 21"/>
        <p:cNvGrpSpPr/>
        <p:nvPr/>
      </p:nvGrpSpPr>
      <p:grpSpPr>
        <a:xfrm>
          <a:off x="0" y="0"/>
          <a:ext cx="0" cy="0"/>
          <a:chOff x="0" y="0"/>
          <a:chExt cx="0" cy="0"/>
        </a:xfrm>
      </p:grpSpPr>
      <p:pic>
        <p:nvPicPr>
          <p:cNvPr id="22" name="Google Shape;22;p7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3" name="Google Shape;23;p7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4" name="Google Shape;24;p7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5" name="Google Shape;25;p7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6" name="Shape 26"/>
        <p:cNvGrpSpPr/>
        <p:nvPr/>
      </p:nvGrpSpPr>
      <p:grpSpPr>
        <a:xfrm>
          <a:off x="0" y="0"/>
          <a:ext cx="0" cy="0"/>
          <a:chOff x="0" y="0"/>
          <a:chExt cx="0" cy="0"/>
        </a:xfrm>
      </p:grpSpPr>
      <p:pic>
        <p:nvPicPr>
          <p:cNvPr id="27" name="Google Shape;27;p71"/>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71"/>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71"/>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0" name="Google Shape;30;p71"/>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31" name="Google Shape;31;p71"/>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Chapter 10. Design Thinking</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2" name="Shape 32"/>
        <p:cNvGrpSpPr/>
        <p:nvPr/>
      </p:nvGrpSpPr>
      <p:grpSpPr>
        <a:xfrm>
          <a:off x="0" y="0"/>
          <a:ext cx="0" cy="0"/>
          <a:chOff x="0" y="0"/>
          <a:chExt cx="0" cy="0"/>
        </a:xfrm>
      </p:grpSpPr>
      <p:pic>
        <p:nvPicPr>
          <p:cNvPr id="33" name="Google Shape;33;p7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34" name="Google Shape;34;p7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7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6" name="Google Shape;36;p7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37" name="Google Shape;37;p72"/>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Chapter 10. Design Thinking</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8" name="Shape 38"/>
        <p:cNvGrpSpPr/>
        <p:nvPr/>
      </p:nvGrpSpPr>
      <p:grpSpPr>
        <a:xfrm>
          <a:off x="0" y="0"/>
          <a:ext cx="0" cy="0"/>
          <a:chOff x="0" y="0"/>
          <a:chExt cx="0" cy="0"/>
        </a:xfrm>
      </p:grpSpPr>
      <p:pic>
        <p:nvPicPr>
          <p:cNvPr id="39" name="Google Shape;39;p7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40" name="Google Shape;40;p7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1" name="Google Shape;41;p7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2" name="Google Shape;42;p7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00">
                <a:solidFill>
                  <a:srgbClr val="7F7F7F"/>
                </a:solidFill>
                <a:latin typeface="Arial"/>
                <a:ea typeface="Arial"/>
                <a:cs typeface="Arial"/>
                <a:sym typeface="Arial"/>
              </a:rPr>
              <a:t>Samsung Innovation Campus</a:t>
            </a:r>
            <a:endParaRPr/>
          </a:p>
        </p:txBody>
      </p:sp>
      <p:sp>
        <p:nvSpPr>
          <p:cNvPr id="43" name="Google Shape;43;p73"/>
          <p:cNvSpPr txBox="1"/>
          <p:nvPr/>
        </p:nvSpPr>
        <p:spPr>
          <a:xfrm>
            <a:off x="4735388" y="6498001"/>
            <a:ext cx="446097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Chapter 10. Design Thinking</a:t>
            </a:r>
            <a:endParaRPr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4"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97">
          <p15:clr>
            <a:srgbClr val="F26B43"/>
          </p15:clr>
        </p15:guide>
        <p15:guide id="2" pos="352">
          <p15:clr>
            <a:srgbClr val="F26B43"/>
          </p15:clr>
        </p15:guide>
        <p15:guide id="3" pos="5884">
          <p15:clr>
            <a:srgbClr val="F26B43"/>
          </p15:clr>
        </p15:guide>
        <p15:guide id="4" orient="horz" pos="323">
          <p15:clr>
            <a:srgbClr val="F26B43"/>
          </p15:clr>
        </p15:guide>
        <p15:guide id="5"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5.png"/><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s://www.ideo.org/bio/tim-brow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s://webdesignledger.com/18-great-examples-of-sketched-ui-wireframes-and-mockups/" TargetMode="External"/><Relationship Id="rId4" Type="http://schemas.openxmlformats.org/officeDocument/2006/relationships/hyperlink" Target="https://flinto.com/" TargetMode="External"/><Relationship Id="rId5" Type="http://schemas.openxmlformats.org/officeDocument/2006/relationships/hyperlink" Target="https://balsamiq.com/" TargetMode="External"/><Relationship Id="rId6" Type="http://schemas.openxmlformats.org/officeDocument/2006/relationships/hyperlink" Target="https://www.youtube.com/watch?v=zLysy3IPfFI" TargetMode="External"/><Relationship Id="rId7" Type="http://schemas.openxmlformats.org/officeDocument/2006/relationships/hyperlink" Target="https://www.youtube.com/watch?v=ppnRQD06ggY#t=228"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designingbetter.c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51" name="Google Shape;51;p1"/>
          <p:cNvGrpSpPr/>
          <p:nvPr/>
        </p:nvGrpSpPr>
        <p:grpSpPr>
          <a:xfrm>
            <a:off x="724689" y="4320000"/>
            <a:ext cx="6097837" cy="369332"/>
            <a:chOff x="724689" y="4320000"/>
            <a:chExt cx="6097837" cy="369332"/>
          </a:xfrm>
        </p:grpSpPr>
        <p:sp>
          <p:nvSpPr>
            <p:cNvPr id="52" name="Google Shape;52;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428A0"/>
                  </a:solidFill>
                  <a:latin typeface="Arial"/>
                  <a:ea typeface="Arial"/>
                  <a:cs typeface="Arial"/>
                  <a:sym typeface="Arial"/>
                </a:rPr>
                <a:t>Internet of Things Course</a:t>
              </a:r>
              <a:endParaRPr b="0" i="0" sz="2400" u="none" cap="none" strike="noStrike">
                <a:solidFill>
                  <a:srgbClr val="1428A0"/>
                </a:solidFill>
                <a:latin typeface="Arial"/>
                <a:ea typeface="Arial"/>
                <a:cs typeface="Arial"/>
                <a:sym typeface="Arial"/>
              </a:endParaRPr>
            </a:p>
          </p:txBody>
        </p:sp>
        <p:sp>
          <p:nvSpPr>
            <p:cNvPr id="53" name="Google Shape;53;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255" name="Google Shape;255;p10"/>
          <p:cNvGrpSpPr/>
          <p:nvPr/>
        </p:nvGrpSpPr>
        <p:grpSpPr>
          <a:xfrm>
            <a:off x="560209" y="2042578"/>
            <a:ext cx="8782409" cy="215375"/>
            <a:chOff x="1027113" y="2045625"/>
            <a:chExt cx="8785225" cy="215444"/>
          </a:xfrm>
        </p:grpSpPr>
        <p:sp>
          <p:nvSpPr>
            <p:cNvPr id="256" name="Google Shape;256;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57" name="Google Shape;257;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Concept of Design Thinking</a:t>
              </a:r>
              <a:endParaRPr/>
            </a:p>
          </p:txBody>
        </p:sp>
      </p:grpSp>
      <p:sp>
        <p:nvSpPr>
          <p:cNvPr id="258" name="Google Shape;258;p10"/>
          <p:cNvSpPr/>
          <p:nvPr/>
        </p:nvSpPr>
        <p:spPr>
          <a:xfrm>
            <a:off x="712561" y="2303171"/>
            <a:ext cx="8630056" cy="2156132"/>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Innovative methodology that interprets a problem in a human-centered way through empathic observations of people and things, clearly defines the problem, then visualizes ideas, rapidly prototypes and performs tests repeatedly</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Design Thinking is a clear and reliable way of solving problems that anyone can use to achieve concrete, practical results.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(Case of application)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Solve problems with dense and crowded living spaces and minimize stress.</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    - Use resources around us efficiently and minimize energy consumption.</a:t>
            </a:r>
            <a:endParaRPr sz="1300">
              <a:solidFill>
                <a:srgbClr val="262626"/>
              </a:solidFill>
              <a:latin typeface="Arial"/>
              <a:ea typeface="Arial"/>
              <a:cs typeface="Arial"/>
              <a:sym typeface="Arial"/>
            </a:endParaRPr>
          </a:p>
        </p:txBody>
      </p:sp>
      <p:grpSp>
        <p:nvGrpSpPr>
          <p:cNvPr id="259" name="Google Shape;259;p10"/>
          <p:cNvGrpSpPr/>
          <p:nvPr/>
        </p:nvGrpSpPr>
        <p:grpSpPr>
          <a:xfrm>
            <a:off x="450000" y="450000"/>
            <a:ext cx="9018000" cy="276999"/>
            <a:chOff x="450000" y="450000"/>
            <a:chExt cx="9018000" cy="276999"/>
          </a:xfrm>
        </p:grpSpPr>
        <p:sp>
          <p:nvSpPr>
            <p:cNvPr id="260" name="Google Shape;260;p1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261" name="Google Shape;261;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268" name="Google Shape;268;p11"/>
          <p:cNvGrpSpPr/>
          <p:nvPr/>
        </p:nvGrpSpPr>
        <p:grpSpPr>
          <a:xfrm>
            <a:off x="560209" y="2040029"/>
            <a:ext cx="8782409" cy="215375"/>
            <a:chOff x="1027113" y="2045625"/>
            <a:chExt cx="8785225" cy="215444"/>
          </a:xfrm>
        </p:grpSpPr>
        <p:sp>
          <p:nvSpPr>
            <p:cNvPr id="269" name="Google Shape;269;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70" name="Google Shape;270;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Reason for Design Thinking</a:t>
              </a:r>
              <a:endParaRPr/>
            </a:p>
          </p:txBody>
        </p:sp>
      </p:grpSp>
      <p:sp>
        <p:nvSpPr>
          <p:cNvPr id="271" name="Google Shape;271;p11"/>
          <p:cNvSpPr/>
          <p:nvPr/>
        </p:nvSpPr>
        <p:spPr>
          <a:xfrm>
            <a:off x="712561" y="2318554"/>
            <a:ext cx="8184115" cy="165343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To solve problems related to the people of society</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Design thinking is necessary to solve people's problems (the difficulties we face in our daily lives).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e.g. crowded train stations, online banking with poor Internet transmission, and traffic congestion are occurring in our daily lives, and we are facing frustration and social problems. </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By applying the principle of design thinking, rational and best possible alternatives can solve these problems better, faster, and smoothly.</a:t>
            </a:r>
            <a:endParaRPr/>
          </a:p>
        </p:txBody>
      </p:sp>
      <p:grpSp>
        <p:nvGrpSpPr>
          <p:cNvPr id="272" name="Google Shape;272;p11"/>
          <p:cNvGrpSpPr/>
          <p:nvPr/>
        </p:nvGrpSpPr>
        <p:grpSpPr>
          <a:xfrm>
            <a:off x="561919" y="4173842"/>
            <a:ext cx="8782409" cy="215375"/>
            <a:chOff x="1027113" y="2045625"/>
            <a:chExt cx="8785225" cy="215444"/>
          </a:xfrm>
        </p:grpSpPr>
        <p:sp>
          <p:nvSpPr>
            <p:cNvPr id="273" name="Google Shape;273;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74" name="Google Shape;274;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Types of problems that can be resolved by Design Thinking</a:t>
              </a:r>
              <a:endParaRPr/>
            </a:p>
          </p:txBody>
        </p:sp>
      </p:grpSp>
      <p:sp>
        <p:nvSpPr>
          <p:cNvPr id="275" name="Google Shape;275;p11"/>
          <p:cNvSpPr/>
          <p:nvPr/>
        </p:nvSpPr>
        <p:spPr>
          <a:xfrm>
            <a:off x="714270" y="4479018"/>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Issues not clearly defined</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Problems Insufficient Information to Create a Solution</a:t>
            </a:r>
            <a:endParaRPr sz="1300">
              <a:solidFill>
                <a:srgbClr val="262626"/>
              </a:solidFill>
              <a:latin typeface="Arial"/>
              <a:ea typeface="Arial"/>
              <a:cs typeface="Arial"/>
              <a:sym typeface="Arial"/>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Problems that Strongly Affect People's Needs</a:t>
            </a:r>
            <a:endParaRPr sz="1300">
              <a:solidFill>
                <a:srgbClr val="262626"/>
              </a:solidFill>
              <a:latin typeface="Arial"/>
              <a:ea typeface="Arial"/>
              <a:cs typeface="Arial"/>
              <a:sym typeface="Arial"/>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Problems with changing circumstances</a:t>
            </a:r>
            <a:endParaRPr/>
          </a:p>
        </p:txBody>
      </p:sp>
      <p:grpSp>
        <p:nvGrpSpPr>
          <p:cNvPr id="276" name="Google Shape;276;p11"/>
          <p:cNvGrpSpPr/>
          <p:nvPr/>
        </p:nvGrpSpPr>
        <p:grpSpPr>
          <a:xfrm>
            <a:off x="450000" y="450000"/>
            <a:ext cx="9018000" cy="276999"/>
            <a:chOff x="450000" y="450000"/>
            <a:chExt cx="9018000" cy="276999"/>
          </a:xfrm>
        </p:grpSpPr>
        <p:sp>
          <p:nvSpPr>
            <p:cNvPr id="277" name="Google Shape;277;p1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278" name="Google Shape;278;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285" name="Google Shape;285;p12"/>
          <p:cNvGrpSpPr/>
          <p:nvPr/>
        </p:nvGrpSpPr>
        <p:grpSpPr>
          <a:xfrm>
            <a:off x="560209" y="2040029"/>
            <a:ext cx="8782409" cy="215375"/>
            <a:chOff x="1027113" y="2045625"/>
            <a:chExt cx="8785225" cy="215444"/>
          </a:xfrm>
        </p:grpSpPr>
        <p:sp>
          <p:nvSpPr>
            <p:cNvPr id="286" name="Google Shape;286;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87" name="Google Shape;287;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Case Study - Embrace Infant Warmer</a:t>
              </a:r>
              <a:endParaRPr/>
            </a:p>
          </p:txBody>
        </p:sp>
      </p:grpSp>
      <p:sp>
        <p:nvSpPr>
          <p:cNvPr id="288" name="Google Shape;288;p12"/>
          <p:cNvSpPr/>
          <p:nvPr/>
        </p:nvSpPr>
        <p:spPr>
          <a:xfrm>
            <a:off x="712561" y="2318554"/>
            <a:ext cx="8184115" cy="1253321"/>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Start with a design school project of four Stanford University students</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millions of babies die within first month after birth</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Accurate Understanding of Incubators: Optimal Products, Not Low-cost Products</a:t>
            </a:r>
            <a:endParaRPr sz="1300">
              <a:solidFill>
                <a:srgbClr val="262626"/>
              </a:solidFill>
              <a:latin typeface="Arial"/>
              <a:ea typeface="Arial"/>
              <a:cs typeface="Arial"/>
              <a:sym typeface="Arial"/>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Newborn warmers priced at 1% of existing incubators</a:t>
            </a:r>
            <a:endParaRPr/>
          </a:p>
        </p:txBody>
      </p:sp>
      <p:pic>
        <p:nvPicPr>
          <p:cNvPr id="289" name="Google Shape;289;p12"/>
          <p:cNvPicPr preferRelativeResize="0"/>
          <p:nvPr/>
        </p:nvPicPr>
        <p:blipFill rotWithShape="1">
          <a:blip r:embed="rId3">
            <a:alphaModFix/>
          </a:blip>
          <a:srcRect b="6879" l="0" r="12274" t="25821"/>
          <a:stretch/>
        </p:blipFill>
        <p:spPr>
          <a:xfrm>
            <a:off x="4314493" y="3759994"/>
            <a:ext cx="4875772" cy="2104023"/>
          </a:xfrm>
          <a:prstGeom prst="rect">
            <a:avLst/>
          </a:prstGeom>
          <a:noFill/>
          <a:ln>
            <a:noFill/>
          </a:ln>
        </p:spPr>
      </p:pic>
      <p:pic>
        <p:nvPicPr>
          <p:cNvPr descr="Embrace Infant Warmer에 대한 이미지 검색결과" id="290" name="Google Shape;290;p12"/>
          <p:cNvPicPr preferRelativeResize="0"/>
          <p:nvPr/>
        </p:nvPicPr>
        <p:blipFill rotWithShape="1">
          <a:blip r:embed="rId4">
            <a:alphaModFix/>
          </a:blip>
          <a:srcRect b="10936" l="0" r="0" t="50567"/>
          <a:stretch/>
        </p:blipFill>
        <p:spPr>
          <a:xfrm>
            <a:off x="2564585" y="3605580"/>
            <a:ext cx="5132103" cy="2389999"/>
          </a:xfrm>
          <a:prstGeom prst="rect">
            <a:avLst/>
          </a:prstGeom>
          <a:noFill/>
          <a:ln>
            <a:noFill/>
          </a:ln>
        </p:spPr>
      </p:pic>
      <p:grpSp>
        <p:nvGrpSpPr>
          <p:cNvPr id="291" name="Google Shape;291;p12"/>
          <p:cNvGrpSpPr/>
          <p:nvPr/>
        </p:nvGrpSpPr>
        <p:grpSpPr>
          <a:xfrm>
            <a:off x="450000" y="450000"/>
            <a:ext cx="9018000" cy="276999"/>
            <a:chOff x="450000" y="450000"/>
            <a:chExt cx="9018000" cy="276999"/>
          </a:xfrm>
        </p:grpSpPr>
        <p:sp>
          <p:nvSpPr>
            <p:cNvPr id="292" name="Google Shape;292;p1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293" name="Google Shape;293;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13"/>
          <p:cNvGrpSpPr/>
          <p:nvPr/>
        </p:nvGrpSpPr>
        <p:grpSpPr>
          <a:xfrm>
            <a:off x="560209" y="2040029"/>
            <a:ext cx="8782409" cy="215375"/>
            <a:chOff x="1027113" y="2045625"/>
            <a:chExt cx="8785225" cy="215444"/>
          </a:xfrm>
        </p:grpSpPr>
        <p:sp>
          <p:nvSpPr>
            <p:cNvPr id="300" name="Google Shape;300;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01" name="Google Shape;301;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Four Characteristics of Design Thinking</a:t>
              </a:r>
              <a:endParaRPr/>
            </a:p>
          </p:txBody>
        </p:sp>
      </p:grpSp>
      <p:sp>
        <p:nvSpPr>
          <p:cNvPr id="302" name="Google Shape;302;p13"/>
          <p:cNvSpPr/>
          <p:nvPr/>
        </p:nvSpPr>
        <p:spPr>
          <a:xfrm>
            <a:off x="712561" y="2318554"/>
            <a:ext cx="8184115" cy="3366720"/>
          </a:xfrm>
          <a:prstGeom prst="rect">
            <a:avLst/>
          </a:prstGeom>
          <a:noFill/>
          <a:ln>
            <a:noFill/>
          </a:ln>
        </p:spPr>
        <p:txBody>
          <a:bodyPr anchorCtr="0" anchor="t" bIns="71950" lIns="0" spcFirstLastPara="1" rIns="143900" wrap="square" tIns="71950">
            <a:spAutoFit/>
          </a:bodyPr>
          <a:lstStyle/>
          <a:p>
            <a:pPr indent="-182471" lvl="0" marL="182471" marR="0" rtl="0" algn="just">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Planning the design is not "brainstorming," nor is it a "one-day work process."</a:t>
            </a:r>
            <a:endParaRPr/>
          </a:p>
          <a:p>
            <a:pPr indent="0" lvl="0" marL="0" marR="0" rtl="0" algn="just">
              <a:spcBef>
                <a:spcPts val="800"/>
              </a:spcBef>
              <a:spcAft>
                <a:spcPts val="0"/>
              </a:spcAft>
              <a:buNone/>
            </a:pPr>
            <a:r>
              <a:rPr lang="en-US" sz="1300">
                <a:solidFill>
                  <a:srgbClr val="262626"/>
                </a:solidFill>
                <a:latin typeface="Arial"/>
                <a:ea typeface="Arial"/>
                <a:cs typeface="Arial"/>
                <a:sym typeface="Arial"/>
              </a:rPr>
              <a:t>The design execution plan is not an instant process. It takes time and effort of dedicated and committed members to participate to achieve a common purpose.</a:t>
            </a:r>
            <a:endParaRPr/>
          </a:p>
          <a:p>
            <a:pPr indent="-182471" lvl="0" marL="182471" marR="0" rtl="0" algn="just">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Work repeatedly in design thinking.</a:t>
            </a:r>
            <a:endParaRPr/>
          </a:p>
          <a:p>
            <a:pPr indent="0" lvl="0" marL="0" marR="0" rtl="0" algn="just">
              <a:spcBef>
                <a:spcPts val="800"/>
              </a:spcBef>
              <a:spcAft>
                <a:spcPts val="0"/>
              </a:spcAft>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21" lvl="0" marL="182471" marR="0" rtl="0" algn="just">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0" lvl="0" marL="0" marR="0" rtl="0" algn="just">
              <a:spcBef>
                <a:spcPts val="800"/>
              </a:spcBef>
              <a:spcAft>
                <a:spcPts val="0"/>
              </a:spcAft>
              <a:buNone/>
            </a:pPr>
            <a:r>
              <a:rPr lang="en-US" sz="1300">
                <a:solidFill>
                  <a:srgbClr val="262626"/>
                </a:solidFill>
                <a:latin typeface="Arial"/>
                <a:ea typeface="Arial"/>
                <a:cs typeface="Arial"/>
                <a:sym typeface="Arial"/>
              </a:rPr>
              <a:t>Planning the design is an iterative process, and each step needs to be repeated in the forward and backward directions. This iteration makes a variety of discoveries and ultimately arrives at the desired result acquisition or decision point. </a:t>
            </a:r>
            <a:endParaRPr/>
          </a:p>
        </p:txBody>
      </p:sp>
      <p:grpSp>
        <p:nvGrpSpPr>
          <p:cNvPr id="303" name="Google Shape;303;p13"/>
          <p:cNvGrpSpPr/>
          <p:nvPr/>
        </p:nvGrpSpPr>
        <p:grpSpPr>
          <a:xfrm>
            <a:off x="3945929" y="3134508"/>
            <a:ext cx="3513040" cy="1768927"/>
            <a:chOff x="4696640" y="3327548"/>
            <a:chExt cx="3513040" cy="1768927"/>
          </a:xfrm>
        </p:grpSpPr>
        <p:pic>
          <p:nvPicPr>
            <p:cNvPr descr="Design Thinking에 대한 이미지 검색결과" id="304" name="Google Shape;304;p13"/>
            <p:cNvPicPr preferRelativeResize="0"/>
            <p:nvPr/>
          </p:nvPicPr>
          <p:blipFill rotWithShape="1">
            <a:blip r:embed="rId3">
              <a:alphaModFix/>
            </a:blip>
            <a:srcRect b="0" l="0" r="0" t="0"/>
            <a:stretch/>
          </p:blipFill>
          <p:spPr>
            <a:xfrm>
              <a:off x="4696640" y="3327548"/>
              <a:ext cx="3513040" cy="1768927"/>
            </a:xfrm>
            <a:prstGeom prst="rect">
              <a:avLst/>
            </a:prstGeom>
            <a:noFill/>
            <a:ln>
              <a:noFill/>
            </a:ln>
          </p:spPr>
        </p:pic>
        <p:grpSp>
          <p:nvGrpSpPr>
            <p:cNvPr id="305" name="Google Shape;305;p13"/>
            <p:cNvGrpSpPr/>
            <p:nvPr/>
          </p:nvGrpSpPr>
          <p:grpSpPr>
            <a:xfrm>
              <a:off x="6812706" y="3414193"/>
              <a:ext cx="805982" cy="805982"/>
              <a:chOff x="2221656" y="4290493"/>
              <a:chExt cx="805982" cy="805982"/>
            </a:xfrm>
          </p:grpSpPr>
          <p:sp>
            <p:nvSpPr>
              <p:cNvPr id="306" name="Google Shape;306;p13"/>
              <p:cNvSpPr/>
              <p:nvPr/>
            </p:nvSpPr>
            <p:spPr>
              <a:xfrm>
                <a:off x="2221656"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ANALYZE</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Lightning bolt" id="307" name="Google Shape;307;p13"/>
              <p:cNvPicPr preferRelativeResize="0"/>
              <p:nvPr/>
            </p:nvPicPr>
            <p:blipFill rotWithShape="1">
              <a:blip r:embed="rId4">
                <a:alphaModFix/>
              </a:blip>
              <a:srcRect b="0" l="0" r="0" t="0"/>
              <a:stretch/>
            </p:blipFill>
            <p:spPr>
              <a:xfrm>
                <a:off x="2417848" y="4631640"/>
                <a:ext cx="413596" cy="413596"/>
              </a:xfrm>
              <a:prstGeom prst="rect">
                <a:avLst/>
              </a:prstGeom>
              <a:noFill/>
              <a:ln>
                <a:noFill/>
              </a:ln>
            </p:spPr>
          </p:pic>
        </p:grpSp>
        <p:grpSp>
          <p:nvGrpSpPr>
            <p:cNvPr id="308" name="Google Shape;308;p13"/>
            <p:cNvGrpSpPr/>
            <p:nvPr/>
          </p:nvGrpSpPr>
          <p:grpSpPr>
            <a:xfrm>
              <a:off x="7339074" y="4226993"/>
              <a:ext cx="805982" cy="805982"/>
              <a:chOff x="3052824" y="4290493"/>
              <a:chExt cx="805982" cy="805982"/>
            </a:xfrm>
          </p:grpSpPr>
          <p:sp>
            <p:nvSpPr>
              <p:cNvPr id="309" name="Google Shape;309;p13"/>
              <p:cNvSpPr/>
              <p:nvPr/>
            </p:nvSpPr>
            <p:spPr>
              <a:xfrm>
                <a:off x="3052824"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IDEATE &amp;</a:t>
                </a:r>
                <a:br>
                  <a:rPr lang="en-US" sz="1000">
                    <a:solidFill>
                      <a:schemeClr val="lt1"/>
                    </a:solidFill>
                    <a:latin typeface="Arial"/>
                    <a:ea typeface="Arial"/>
                    <a:cs typeface="Arial"/>
                    <a:sym typeface="Arial"/>
                  </a:rPr>
                </a:br>
                <a:r>
                  <a:rPr lang="en-US" sz="1000">
                    <a:solidFill>
                      <a:schemeClr val="lt1"/>
                    </a:solidFill>
                    <a:latin typeface="Arial"/>
                    <a:ea typeface="Arial"/>
                    <a:cs typeface="Arial"/>
                    <a:sym typeface="Arial"/>
                  </a:rPr>
                  <a:t>PROTOTYPE</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Rocket" id="310" name="Google Shape;310;p13"/>
              <p:cNvPicPr preferRelativeResize="0"/>
              <p:nvPr/>
            </p:nvPicPr>
            <p:blipFill rotWithShape="1">
              <a:blip r:embed="rId5">
                <a:alphaModFix/>
              </a:blip>
              <a:srcRect b="0" l="0" r="0" t="0"/>
              <a:stretch/>
            </p:blipFill>
            <p:spPr>
              <a:xfrm>
                <a:off x="3249017" y="4671944"/>
                <a:ext cx="413596" cy="413596"/>
              </a:xfrm>
              <a:prstGeom prst="rect">
                <a:avLst/>
              </a:prstGeom>
              <a:noFill/>
              <a:ln>
                <a:noFill/>
              </a:ln>
            </p:spPr>
          </p:pic>
        </p:grpSp>
        <p:grpSp>
          <p:nvGrpSpPr>
            <p:cNvPr id="311" name="Google Shape;311;p13"/>
            <p:cNvGrpSpPr/>
            <p:nvPr/>
          </p:nvGrpSpPr>
          <p:grpSpPr>
            <a:xfrm>
              <a:off x="6347792" y="4252393"/>
              <a:ext cx="805982" cy="805982"/>
              <a:chOff x="3883992" y="4290493"/>
              <a:chExt cx="805982" cy="805982"/>
            </a:xfrm>
          </p:grpSpPr>
          <p:sp>
            <p:nvSpPr>
              <p:cNvPr id="312" name="Google Shape;312;p13"/>
              <p:cNvSpPr/>
              <p:nvPr/>
            </p:nvSpPr>
            <p:spPr>
              <a:xfrm>
                <a:off x="3883992"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TEST</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Checkmark" id="313" name="Google Shape;313;p13"/>
              <p:cNvPicPr preferRelativeResize="0"/>
              <p:nvPr/>
            </p:nvPicPr>
            <p:blipFill rotWithShape="1">
              <a:blip r:embed="rId6">
                <a:alphaModFix/>
              </a:blip>
              <a:srcRect b="0" l="0" r="0" t="0"/>
              <a:stretch/>
            </p:blipFill>
            <p:spPr>
              <a:xfrm>
                <a:off x="4083570" y="4594753"/>
                <a:ext cx="413596" cy="413596"/>
              </a:xfrm>
              <a:prstGeom prst="rect">
                <a:avLst/>
              </a:prstGeom>
              <a:noFill/>
              <a:ln>
                <a:noFill/>
              </a:ln>
            </p:spPr>
          </p:pic>
        </p:grpSp>
        <p:grpSp>
          <p:nvGrpSpPr>
            <p:cNvPr id="314" name="Google Shape;314;p13"/>
            <p:cNvGrpSpPr/>
            <p:nvPr/>
          </p:nvGrpSpPr>
          <p:grpSpPr>
            <a:xfrm>
              <a:off x="4772190" y="3414193"/>
              <a:ext cx="805982" cy="805982"/>
              <a:chOff x="654050" y="4057650"/>
              <a:chExt cx="914400" cy="914400"/>
            </a:xfrm>
          </p:grpSpPr>
          <p:sp>
            <p:nvSpPr>
              <p:cNvPr id="315" name="Google Shape;315;p13"/>
              <p:cNvSpPr/>
              <p:nvPr/>
            </p:nvSpPr>
            <p:spPr>
              <a:xfrm>
                <a:off x="654050" y="4057650"/>
                <a:ext cx="914400" cy="91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DEFINE</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Pencil" id="316" name="Google Shape;316;p13"/>
              <p:cNvPicPr preferRelativeResize="0"/>
              <p:nvPr/>
            </p:nvPicPr>
            <p:blipFill rotWithShape="1">
              <a:blip r:embed="rId7">
                <a:alphaModFix/>
              </a:blip>
              <a:srcRect b="0" l="0" r="0" t="0"/>
              <a:stretch/>
            </p:blipFill>
            <p:spPr>
              <a:xfrm>
                <a:off x="876634" y="4402838"/>
                <a:ext cx="469232" cy="469232"/>
              </a:xfrm>
              <a:prstGeom prst="rect">
                <a:avLst/>
              </a:prstGeom>
              <a:noFill/>
              <a:ln>
                <a:noFill/>
              </a:ln>
            </p:spPr>
          </p:pic>
        </p:grpSp>
        <p:grpSp>
          <p:nvGrpSpPr>
            <p:cNvPr id="317" name="Google Shape;317;p13"/>
            <p:cNvGrpSpPr/>
            <p:nvPr/>
          </p:nvGrpSpPr>
          <p:grpSpPr>
            <a:xfrm>
              <a:off x="5829137" y="3414193"/>
              <a:ext cx="805982" cy="805982"/>
              <a:chOff x="1390487" y="4290493"/>
              <a:chExt cx="805982" cy="805982"/>
            </a:xfrm>
          </p:grpSpPr>
          <p:sp>
            <p:nvSpPr>
              <p:cNvPr id="318" name="Google Shape;318;p13"/>
              <p:cNvSpPr/>
              <p:nvPr/>
            </p:nvSpPr>
            <p:spPr>
              <a:xfrm>
                <a:off x="1390487" y="4290493"/>
                <a:ext cx="805982" cy="80598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DISCOVER</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endParaRPr sz="1000">
                  <a:solidFill>
                    <a:schemeClr val="lt1"/>
                  </a:solidFill>
                  <a:latin typeface="Arial"/>
                  <a:ea typeface="Arial"/>
                  <a:cs typeface="Arial"/>
                  <a:sym typeface="Arial"/>
                </a:endParaRPr>
              </a:p>
            </p:txBody>
          </p:sp>
          <p:pic>
            <p:nvPicPr>
              <p:cNvPr descr="Microscope" id="319" name="Google Shape;319;p13"/>
              <p:cNvPicPr preferRelativeResize="0"/>
              <p:nvPr/>
            </p:nvPicPr>
            <p:blipFill rotWithShape="1">
              <a:blip r:embed="rId8">
                <a:alphaModFix/>
              </a:blip>
              <a:srcRect b="0" l="0" r="0" t="0"/>
              <a:stretch/>
            </p:blipFill>
            <p:spPr>
              <a:xfrm>
                <a:off x="1586680" y="4594753"/>
                <a:ext cx="413596" cy="413596"/>
              </a:xfrm>
              <a:prstGeom prst="rect">
                <a:avLst/>
              </a:prstGeom>
              <a:noFill/>
              <a:ln>
                <a:noFill/>
              </a:ln>
            </p:spPr>
          </p:pic>
        </p:grpSp>
      </p:grpSp>
      <p:grpSp>
        <p:nvGrpSpPr>
          <p:cNvPr id="320" name="Google Shape;320;p13"/>
          <p:cNvGrpSpPr/>
          <p:nvPr/>
        </p:nvGrpSpPr>
        <p:grpSpPr>
          <a:xfrm>
            <a:off x="450000" y="450000"/>
            <a:ext cx="9018000" cy="276999"/>
            <a:chOff x="450000" y="450000"/>
            <a:chExt cx="9018000" cy="276999"/>
          </a:xfrm>
        </p:grpSpPr>
        <p:sp>
          <p:nvSpPr>
            <p:cNvPr id="321" name="Google Shape;321;p1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322" name="Google Shape;322;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323" name="Google Shape;323;p1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14"/>
          <p:cNvGrpSpPr/>
          <p:nvPr/>
        </p:nvGrpSpPr>
        <p:grpSpPr>
          <a:xfrm>
            <a:off x="560209" y="2040029"/>
            <a:ext cx="8782409" cy="215375"/>
            <a:chOff x="1027113" y="2045625"/>
            <a:chExt cx="8785225" cy="215444"/>
          </a:xfrm>
        </p:grpSpPr>
        <p:sp>
          <p:nvSpPr>
            <p:cNvPr id="330" name="Google Shape;330;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31" name="Google Shape;331;p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Four Characteristics of Design Thinking</a:t>
              </a:r>
              <a:endParaRPr/>
            </a:p>
          </p:txBody>
        </p:sp>
      </p:grpSp>
      <p:sp>
        <p:nvSpPr>
          <p:cNvPr id="332" name="Google Shape;332;p14"/>
          <p:cNvSpPr/>
          <p:nvPr/>
        </p:nvSpPr>
        <p:spPr>
          <a:xfrm>
            <a:off x="712561" y="2318555"/>
            <a:ext cx="8630056" cy="2951222"/>
          </a:xfrm>
          <a:prstGeom prst="rect">
            <a:avLst/>
          </a:prstGeom>
          <a:noFill/>
          <a:ln>
            <a:noFill/>
          </a:ln>
        </p:spPr>
        <p:txBody>
          <a:bodyPr anchorCtr="0" anchor="t" bIns="71950" lIns="0" spcFirstLastPara="1" rIns="143900" wrap="square" tIns="71950">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In the design action plan, all participants should be able to collaborate and work together.</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In a true Design Thinking process, every participant (investigators, business leaders, designers, engineers, etc.) must be involved in everything from start to finish.</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All team members should work together to gain deep insights (a deep understanding of what the real problem is and what users or customers are asking for).</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471" lvl="0" marL="182471"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Each step of planning the design has an output.</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As each step of Design Thinking is carried out, various outputs that can be used as evaluation criteria are produced. Each deliverable is not required and not all deliverables. Optionally create the required deliverables, given the nature of the projects involved.</a:t>
            </a:r>
            <a:endParaRPr/>
          </a:p>
        </p:txBody>
      </p:sp>
      <p:grpSp>
        <p:nvGrpSpPr>
          <p:cNvPr id="333" name="Google Shape;333;p14"/>
          <p:cNvGrpSpPr/>
          <p:nvPr/>
        </p:nvGrpSpPr>
        <p:grpSpPr>
          <a:xfrm>
            <a:off x="450000" y="450000"/>
            <a:ext cx="9018000" cy="276999"/>
            <a:chOff x="450000" y="450000"/>
            <a:chExt cx="9018000" cy="276999"/>
          </a:xfrm>
        </p:grpSpPr>
        <p:sp>
          <p:nvSpPr>
            <p:cNvPr id="334" name="Google Shape;334;p1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335" name="Google Shape;335;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336" name="Google Shape;336;p1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15"/>
          <p:cNvGrpSpPr/>
          <p:nvPr/>
        </p:nvGrpSpPr>
        <p:grpSpPr>
          <a:xfrm>
            <a:off x="560209" y="2040029"/>
            <a:ext cx="8782409" cy="215375"/>
            <a:chOff x="1027113" y="2045625"/>
            <a:chExt cx="8785225" cy="215444"/>
          </a:xfrm>
        </p:grpSpPr>
        <p:sp>
          <p:nvSpPr>
            <p:cNvPr id="343" name="Google Shape;343;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44" name="Google Shape;344;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Required list of materials for Design Thinking</a:t>
              </a:r>
              <a:endParaRPr/>
            </a:p>
          </p:txBody>
        </p:sp>
      </p:grpSp>
      <p:sp>
        <p:nvSpPr>
          <p:cNvPr id="345" name="Google Shape;345;p15"/>
          <p:cNvSpPr/>
          <p:nvPr/>
        </p:nvSpPr>
        <p:spPr>
          <a:xfrm>
            <a:off x="712561" y="2318555"/>
            <a:ext cx="8184115" cy="3434431"/>
          </a:xfrm>
          <a:prstGeom prst="rect">
            <a:avLst/>
          </a:prstGeom>
          <a:noFill/>
          <a:ln>
            <a:noFill/>
          </a:ln>
        </p:spPr>
        <p:txBody>
          <a:bodyPr anchorCtr="0" anchor="t" bIns="71950" lIns="0" spcFirstLastPara="1" rIns="143900" wrap="square" tIns="71950">
            <a:spAutoFit/>
          </a:bodyPr>
          <a:lstStyle/>
          <a:p>
            <a:pPr indent="-182471" lvl="0" marL="182471" marR="0" rtl="0" algn="just">
              <a:lnSpc>
                <a:spcPct val="9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Suitable collaboration space</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Paper</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Writing instruments</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Tools for Cutting or Pasting</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Camera / Images</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Sketchbook</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Post-it</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Cardboard</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Whiteboard / Wall / Pinboard</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Card</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Materials</a:t>
            </a:r>
            <a:endParaRPr/>
          </a:p>
          <a:p>
            <a:pPr indent="-182471" lvl="0" marL="182471" marR="0" rtl="0" algn="just">
              <a:lnSpc>
                <a:spcPct val="90000"/>
              </a:lnSpc>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Framework</a:t>
            </a:r>
            <a:endParaRPr sz="1300">
              <a:solidFill>
                <a:srgbClr val="262626"/>
              </a:solidFill>
              <a:latin typeface="Arial"/>
              <a:ea typeface="Arial"/>
              <a:cs typeface="Arial"/>
              <a:sym typeface="Arial"/>
            </a:endParaRPr>
          </a:p>
        </p:txBody>
      </p:sp>
      <p:grpSp>
        <p:nvGrpSpPr>
          <p:cNvPr id="346" name="Google Shape;346;p15"/>
          <p:cNvGrpSpPr/>
          <p:nvPr/>
        </p:nvGrpSpPr>
        <p:grpSpPr>
          <a:xfrm>
            <a:off x="450000" y="450000"/>
            <a:ext cx="9018000" cy="276999"/>
            <a:chOff x="450000" y="450000"/>
            <a:chExt cx="9018000" cy="276999"/>
          </a:xfrm>
        </p:grpSpPr>
        <p:sp>
          <p:nvSpPr>
            <p:cNvPr id="347" name="Google Shape;347;p1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348" name="Google Shape;348;p1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349" name="Google Shape;349;p1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6"/>
          <p:cNvSpPr/>
          <p:nvPr/>
        </p:nvSpPr>
        <p:spPr>
          <a:xfrm>
            <a:off x="1007567" y="3133792"/>
            <a:ext cx="8408342"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rgbClr val="000000"/>
                </a:solidFill>
                <a:latin typeface="Arial"/>
                <a:ea typeface="Arial"/>
                <a:cs typeface="Arial"/>
                <a:sym typeface="Arial"/>
              </a:rPr>
              <a:t>Design Thinking</a:t>
            </a:r>
            <a:endParaRPr/>
          </a:p>
        </p:txBody>
      </p:sp>
      <p:sp>
        <p:nvSpPr>
          <p:cNvPr id="356" name="Google Shape;356;p16"/>
          <p:cNvSpPr/>
          <p:nvPr/>
        </p:nvSpPr>
        <p:spPr>
          <a:xfrm>
            <a:off x="989683" y="2748696"/>
            <a:ext cx="5477955" cy="30767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999">
                <a:solidFill>
                  <a:srgbClr val="7F7F7F"/>
                </a:solidFill>
                <a:latin typeface="Arial"/>
                <a:ea typeface="Arial"/>
                <a:cs typeface="Arial"/>
                <a:sym typeface="Arial"/>
              </a:rPr>
              <a:t>Unit 1. </a:t>
            </a:r>
            <a:endParaRPr sz="5398">
              <a:solidFill>
                <a:srgbClr val="7F7F7F"/>
              </a:solidFill>
              <a:latin typeface="Arial"/>
              <a:ea typeface="Arial"/>
              <a:cs typeface="Arial"/>
              <a:sym typeface="Arial"/>
            </a:endParaRPr>
          </a:p>
        </p:txBody>
      </p:sp>
      <p:grpSp>
        <p:nvGrpSpPr>
          <p:cNvPr id="357" name="Google Shape;357;p16"/>
          <p:cNvGrpSpPr/>
          <p:nvPr/>
        </p:nvGrpSpPr>
        <p:grpSpPr>
          <a:xfrm>
            <a:off x="1079574" y="4005064"/>
            <a:ext cx="5700472" cy="278128"/>
            <a:chOff x="1079574" y="4005064"/>
            <a:chExt cx="5700472" cy="278128"/>
          </a:xfrm>
        </p:grpSpPr>
        <p:sp>
          <p:nvSpPr>
            <p:cNvPr id="358" name="Google Shape;358;p16"/>
            <p:cNvSpPr/>
            <p:nvPr/>
          </p:nvSpPr>
          <p:spPr>
            <a:xfrm>
              <a:off x="1262395" y="4006193"/>
              <a:ext cx="5517651"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A5A5A5"/>
                  </a:solidFill>
                  <a:latin typeface="Arial"/>
                  <a:ea typeface="Arial"/>
                  <a:cs typeface="Arial"/>
                  <a:sym typeface="Arial"/>
                </a:rPr>
                <a:t>1.1. What is Design Thinking and Why?</a:t>
              </a:r>
              <a:endParaRPr sz="1799">
                <a:solidFill>
                  <a:srgbClr val="A5A5A5"/>
                </a:solidFill>
                <a:latin typeface="Arial"/>
                <a:ea typeface="Arial"/>
                <a:cs typeface="Arial"/>
                <a:sym typeface="Arial"/>
              </a:endParaRPr>
            </a:p>
          </p:txBody>
        </p:sp>
        <p:sp>
          <p:nvSpPr>
            <p:cNvPr id="359" name="Google Shape;359;p16"/>
            <p:cNvSpPr/>
            <p:nvPr/>
          </p:nvSpPr>
          <p:spPr>
            <a:xfrm>
              <a:off x="1079574" y="4005064"/>
              <a:ext cx="35988" cy="251919"/>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grpSp>
        <p:nvGrpSpPr>
          <p:cNvPr id="360" name="Google Shape;360;p16"/>
          <p:cNvGrpSpPr/>
          <p:nvPr/>
        </p:nvGrpSpPr>
        <p:grpSpPr>
          <a:xfrm>
            <a:off x="1079574" y="4434760"/>
            <a:ext cx="5888061" cy="278129"/>
            <a:chOff x="1079574" y="4434760"/>
            <a:chExt cx="5888061" cy="278129"/>
          </a:xfrm>
        </p:grpSpPr>
        <p:sp>
          <p:nvSpPr>
            <p:cNvPr id="361" name="Google Shape;361;p16"/>
            <p:cNvSpPr/>
            <p:nvPr/>
          </p:nvSpPr>
          <p:spPr>
            <a:xfrm>
              <a:off x="1262395" y="4435890"/>
              <a:ext cx="570524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799">
                  <a:solidFill>
                    <a:srgbClr val="3F3F3F"/>
                  </a:solidFill>
                  <a:latin typeface="Arial"/>
                  <a:ea typeface="Arial"/>
                  <a:cs typeface="Arial"/>
                  <a:sym typeface="Arial"/>
                </a:rPr>
                <a:t>1.2. Five Steps of Design Thinking</a:t>
              </a:r>
              <a:endParaRPr/>
            </a:p>
          </p:txBody>
        </p:sp>
        <p:sp>
          <p:nvSpPr>
            <p:cNvPr id="362" name="Google Shape;362;p16"/>
            <p:cNvSpPr/>
            <p:nvPr/>
          </p:nvSpPr>
          <p:spPr>
            <a:xfrm>
              <a:off x="1079574" y="4434760"/>
              <a:ext cx="35988" cy="251919"/>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99">
                <a:solidFill>
                  <a:srgbClr val="1429A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17"/>
          <p:cNvGrpSpPr/>
          <p:nvPr/>
        </p:nvGrpSpPr>
        <p:grpSpPr>
          <a:xfrm>
            <a:off x="560209" y="2041408"/>
            <a:ext cx="8782409" cy="215375"/>
            <a:chOff x="1027113" y="2045625"/>
            <a:chExt cx="8785225" cy="215444"/>
          </a:xfrm>
        </p:grpSpPr>
        <p:sp>
          <p:nvSpPr>
            <p:cNvPr id="369" name="Google Shape;369;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370" name="Google Shape;370;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Convergence and Divergence:</a:t>
              </a:r>
              <a:endParaRPr/>
            </a:p>
          </p:txBody>
        </p:sp>
      </p:grpSp>
      <p:grpSp>
        <p:nvGrpSpPr>
          <p:cNvPr id="371" name="Google Shape;371;p17"/>
          <p:cNvGrpSpPr/>
          <p:nvPr/>
        </p:nvGrpSpPr>
        <p:grpSpPr>
          <a:xfrm>
            <a:off x="2798107" y="2628416"/>
            <a:ext cx="4580032" cy="2643143"/>
            <a:chOff x="3459578" y="2745976"/>
            <a:chExt cx="5640577" cy="3255186"/>
          </a:xfrm>
        </p:grpSpPr>
        <p:sp>
          <p:nvSpPr>
            <p:cNvPr id="372" name="Google Shape;372;p17"/>
            <p:cNvSpPr/>
            <p:nvPr/>
          </p:nvSpPr>
          <p:spPr>
            <a:xfrm rot="5400000">
              <a:off x="6580155" y="3465977"/>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73" name="Google Shape;373;p17"/>
            <p:cNvSpPr/>
            <p:nvPr/>
          </p:nvSpPr>
          <p:spPr>
            <a:xfrm rot="-5400000">
              <a:off x="5169519" y="3853875"/>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74" name="Google Shape;374;p17"/>
            <p:cNvSpPr/>
            <p:nvPr/>
          </p:nvSpPr>
          <p:spPr>
            <a:xfrm rot="5400000">
              <a:off x="4150616" y="3865403"/>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sp>
          <p:nvSpPr>
            <p:cNvPr id="375" name="Google Shape;375;p17"/>
            <p:cNvSpPr/>
            <p:nvPr/>
          </p:nvSpPr>
          <p:spPr>
            <a:xfrm rot="-5400000">
              <a:off x="2739578" y="3481162"/>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Calibri"/>
                <a:ea typeface="Calibri"/>
                <a:cs typeface="Calibri"/>
                <a:sym typeface="Calibri"/>
              </a:endParaRPr>
            </a:p>
          </p:txBody>
        </p:sp>
      </p:grpSp>
      <p:cxnSp>
        <p:nvCxnSpPr>
          <p:cNvPr id="376" name="Google Shape;376;p17"/>
          <p:cNvCxnSpPr/>
          <p:nvPr/>
        </p:nvCxnSpPr>
        <p:spPr>
          <a:xfrm rot="-1560000">
            <a:off x="2753732" y="309628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77" name="Google Shape;377;p17"/>
          <p:cNvCxnSpPr/>
          <p:nvPr/>
        </p:nvCxnSpPr>
        <p:spPr>
          <a:xfrm rot="1560000">
            <a:off x="2753732" y="482004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78" name="Google Shape;378;p17"/>
          <p:cNvCxnSpPr/>
          <p:nvPr/>
        </p:nvCxnSpPr>
        <p:spPr>
          <a:xfrm rot="1560000">
            <a:off x="5942834" y="2784741"/>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79" name="Google Shape;379;p17"/>
          <p:cNvCxnSpPr/>
          <p:nvPr/>
        </p:nvCxnSpPr>
        <p:spPr>
          <a:xfrm rot="-1560000">
            <a:off x="5942835" y="5118669"/>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0" name="Google Shape;380;p17"/>
          <p:cNvCxnSpPr/>
          <p:nvPr/>
        </p:nvCxnSpPr>
        <p:spPr>
          <a:xfrm rot="1560000">
            <a:off x="4306924" y="2698638"/>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1" name="Google Shape;381;p17"/>
          <p:cNvCxnSpPr/>
          <p:nvPr/>
        </p:nvCxnSpPr>
        <p:spPr>
          <a:xfrm rot="-1560000">
            <a:off x="4311594" y="521477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2" name="Google Shape;382;p17"/>
          <p:cNvCxnSpPr/>
          <p:nvPr/>
        </p:nvCxnSpPr>
        <p:spPr>
          <a:xfrm rot="-1560000">
            <a:off x="5121787" y="283093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383" name="Google Shape;383;p17"/>
          <p:cNvCxnSpPr/>
          <p:nvPr/>
        </p:nvCxnSpPr>
        <p:spPr>
          <a:xfrm rot="1560000">
            <a:off x="5113611" y="5045475"/>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384" name="Google Shape;384;p17"/>
          <p:cNvSpPr/>
          <p:nvPr/>
        </p:nvSpPr>
        <p:spPr>
          <a:xfrm>
            <a:off x="2831478"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85" name="Google Shape;385;p17"/>
          <p:cNvSpPr/>
          <p:nvPr/>
        </p:nvSpPr>
        <p:spPr>
          <a:xfrm>
            <a:off x="3726541"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86" name="Google Shape;386;p17"/>
          <p:cNvSpPr/>
          <p:nvPr/>
        </p:nvSpPr>
        <p:spPr>
          <a:xfrm>
            <a:off x="4621604"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87" name="Google Shape;387;p17"/>
          <p:cNvSpPr/>
          <p:nvPr/>
        </p:nvSpPr>
        <p:spPr>
          <a:xfrm>
            <a:off x="5516667"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388" name="Google Shape;388;p17"/>
          <p:cNvSpPr/>
          <p:nvPr/>
        </p:nvSpPr>
        <p:spPr>
          <a:xfrm>
            <a:off x="6411730"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grpSp>
        <p:nvGrpSpPr>
          <p:cNvPr id="389" name="Google Shape;389;p17"/>
          <p:cNvGrpSpPr/>
          <p:nvPr/>
        </p:nvGrpSpPr>
        <p:grpSpPr>
          <a:xfrm>
            <a:off x="2795130" y="5448566"/>
            <a:ext cx="4312565" cy="502243"/>
            <a:chOff x="2986641" y="5449214"/>
            <a:chExt cx="4313948" cy="502404"/>
          </a:xfrm>
        </p:grpSpPr>
        <p:sp>
          <p:nvSpPr>
            <p:cNvPr id="390" name="Google Shape;390;p17"/>
            <p:cNvSpPr txBox="1"/>
            <p:nvPr/>
          </p:nvSpPr>
          <p:spPr>
            <a:xfrm>
              <a:off x="3048940" y="5634287"/>
              <a:ext cx="190508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Discover and Define</a:t>
              </a:r>
              <a:endParaRPr sz="1400">
                <a:solidFill>
                  <a:srgbClr val="262626"/>
                </a:solidFill>
                <a:latin typeface="Arial"/>
                <a:ea typeface="Arial"/>
                <a:cs typeface="Arial"/>
                <a:sym typeface="Arial"/>
              </a:endParaRPr>
            </a:p>
          </p:txBody>
        </p:sp>
        <p:sp>
          <p:nvSpPr>
            <p:cNvPr id="391" name="Google Shape;391;p17"/>
            <p:cNvSpPr txBox="1"/>
            <p:nvPr/>
          </p:nvSpPr>
          <p:spPr>
            <a:xfrm>
              <a:off x="5319472" y="5634287"/>
              <a:ext cx="1905089" cy="317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Develop and Deliver</a:t>
              </a:r>
              <a:endParaRPr sz="1400">
                <a:solidFill>
                  <a:srgbClr val="262626"/>
                </a:solidFill>
                <a:latin typeface="Arial"/>
                <a:ea typeface="Arial"/>
                <a:cs typeface="Arial"/>
                <a:sym typeface="Arial"/>
              </a:endParaRPr>
            </a:p>
          </p:txBody>
        </p:sp>
        <p:sp>
          <p:nvSpPr>
            <p:cNvPr id="392" name="Google Shape;392;p17"/>
            <p:cNvSpPr/>
            <p:nvPr/>
          </p:nvSpPr>
          <p:spPr>
            <a:xfrm rot="5400000">
              <a:off x="3961816"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sp>
          <p:nvSpPr>
            <p:cNvPr id="393" name="Google Shape;393;p17"/>
            <p:cNvSpPr/>
            <p:nvPr/>
          </p:nvSpPr>
          <p:spPr>
            <a:xfrm rot="5400000">
              <a:off x="6228920"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Calibri"/>
                <a:ea typeface="Calibri"/>
                <a:cs typeface="Calibri"/>
                <a:sym typeface="Calibri"/>
              </a:endParaRPr>
            </a:p>
          </p:txBody>
        </p:sp>
      </p:grpSp>
      <p:sp>
        <p:nvSpPr>
          <p:cNvPr id="394" name="Google Shape;394;p17"/>
          <p:cNvSpPr txBox="1"/>
          <p:nvPr/>
        </p:nvSpPr>
        <p:spPr>
          <a:xfrm>
            <a:off x="2866100"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Define</a:t>
            </a:r>
            <a:endParaRPr/>
          </a:p>
        </p:txBody>
      </p:sp>
      <p:sp>
        <p:nvSpPr>
          <p:cNvPr id="395" name="Google Shape;395;p17"/>
          <p:cNvSpPr txBox="1"/>
          <p:nvPr/>
        </p:nvSpPr>
        <p:spPr>
          <a:xfrm>
            <a:off x="3761163" y="4370335"/>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Discover</a:t>
            </a:r>
            <a:endParaRPr sz="1300">
              <a:solidFill>
                <a:srgbClr val="FFFFFF"/>
              </a:solidFill>
              <a:latin typeface="Arial"/>
              <a:ea typeface="Arial"/>
              <a:cs typeface="Arial"/>
              <a:sym typeface="Arial"/>
            </a:endParaRPr>
          </a:p>
        </p:txBody>
      </p:sp>
      <p:sp>
        <p:nvSpPr>
          <p:cNvPr id="396" name="Google Shape;396;p17"/>
          <p:cNvSpPr txBox="1"/>
          <p:nvPr/>
        </p:nvSpPr>
        <p:spPr>
          <a:xfrm>
            <a:off x="4656226"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Analyze</a:t>
            </a:r>
            <a:endParaRPr sz="1300">
              <a:solidFill>
                <a:srgbClr val="FFFFFF"/>
              </a:solidFill>
              <a:latin typeface="Arial"/>
              <a:ea typeface="Arial"/>
              <a:cs typeface="Arial"/>
              <a:sym typeface="Arial"/>
            </a:endParaRPr>
          </a:p>
        </p:txBody>
      </p:sp>
      <p:sp>
        <p:nvSpPr>
          <p:cNvPr id="397" name="Google Shape;397;p17"/>
          <p:cNvSpPr txBox="1"/>
          <p:nvPr/>
        </p:nvSpPr>
        <p:spPr>
          <a:xfrm>
            <a:off x="5551289" y="4257246"/>
            <a:ext cx="895593"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Ideate &amp; Prototype</a:t>
            </a:r>
            <a:endParaRPr/>
          </a:p>
        </p:txBody>
      </p:sp>
      <p:sp>
        <p:nvSpPr>
          <p:cNvPr id="398" name="Google Shape;398;p17"/>
          <p:cNvSpPr txBox="1"/>
          <p:nvPr/>
        </p:nvSpPr>
        <p:spPr>
          <a:xfrm>
            <a:off x="6446352"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Test</a:t>
            </a:r>
            <a:endParaRPr/>
          </a:p>
        </p:txBody>
      </p:sp>
      <p:grpSp>
        <p:nvGrpSpPr>
          <p:cNvPr id="399" name="Google Shape;399;p17"/>
          <p:cNvGrpSpPr/>
          <p:nvPr/>
        </p:nvGrpSpPr>
        <p:grpSpPr>
          <a:xfrm>
            <a:off x="450000" y="450000"/>
            <a:ext cx="9018000" cy="276999"/>
            <a:chOff x="450000" y="450000"/>
            <a:chExt cx="9018000" cy="276999"/>
          </a:xfrm>
        </p:grpSpPr>
        <p:sp>
          <p:nvSpPr>
            <p:cNvPr id="400" name="Google Shape;400;p1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01" name="Google Shape;401;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402" name="Google Shape;402;p1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Define</a:t>
            </a:r>
            <a:endParaRPr/>
          </a:p>
        </p:txBody>
      </p:sp>
      <p:grpSp>
        <p:nvGrpSpPr>
          <p:cNvPr id="409" name="Google Shape;409;p18"/>
          <p:cNvGrpSpPr/>
          <p:nvPr/>
        </p:nvGrpSpPr>
        <p:grpSpPr>
          <a:xfrm>
            <a:off x="560209" y="2041081"/>
            <a:ext cx="8782409" cy="215375"/>
            <a:chOff x="1027113" y="2045625"/>
            <a:chExt cx="8785225" cy="215444"/>
          </a:xfrm>
        </p:grpSpPr>
        <p:sp>
          <p:nvSpPr>
            <p:cNvPr id="410" name="Google Shape;410;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11" name="Google Shape;411;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Step #1: Define</a:t>
              </a:r>
              <a:endParaRPr/>
            </a:p>
          </p:txBody>
        </p:sp>
      </p:grpSp>
      <p:grpSp>
        <p:nvGrpSpPr>
          <p:cNvPr id="412" name="Google Shape;412;p18"/>
          <p:cNvGrpSpPr/>
          <p:nvPr/>
        </p:nvGrpSpPr>
        <p:grpSpPr>
          <a:xfrm>
            <a:off x="2442422" y="2564058"/>
            <a:ext cx="5323201" cy="1675275"/>
            <a:chOff x="2441617" y="2563781"/>
            <a:chExt cx="5324908" cy="1675812"/>
          </a:xfrm>
        </p:grpSpPr>
        <p:sp>
          <p:nvSpPr>
            <p:cNvPr id="413" name="Google Shape;413;p18"/>
            <p:cNvSpPr/>
            <p:nvPr/>
          </p:nvSpPr>
          <p:spPr>
            <a:xfrm>
              <a:off x="244161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414" name="Google Shape;414;p18"/>
            <p:cNvSpPr txBox="1"/>
            <p:nvPr/>
          </p:nvSpPr>
          <p:spPr>
            <a:xfrm>
              <a:off x="248217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Define</a:t>
              </a:r>
              <a:endParaRPr/>
            </a:p>
          </p:txBody>
        </p:sp>
        <p:sp>
          <p:nvSpPr>
            <p:cNvPr id="415" name="Google Shape;415;p18"/>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16" name="Google Shape;416;p18"/>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Discover</a:t>
              </a:r>
              <a:endParaRPr sz="1300">
                <a:solidFill>
                  <a:srgbClr val="3F3F3F"/>
                </a:solidFill>
                <a:latin typeface="Arial"/>
                <a:ea typeface="Arial"/>
                <a:cs typeface="Arial"/>
                <a:sym typeface="Arial"/>
              </a:endParaRPr>
            </a:p>
          </p:txBody>
        </p:sp>
        <p:sp>
          <p:nvSpPr>
            <p:cNvPr id="417" name="Google Shape;417;p18"/>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18" name="Google Shape;418;p18"/>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Analyze</a:t>
              </a:r>
              <a:endParaRPr sz="1300">
                <a:solidFill>
                  <a:srgbClr val="3F3F3F"/>
                </a:solidFill>
                <a:latin typeface="Arial"/>
                <a:ea typeface="Arial"/>
                <a:cs typeface="Arial"/>
                <a:sym typeface="Arial"/>
              </a:endParaRPr>
            </a:p>
          </p:txBody>
        </p:sp>
        <p:sp>
          <p:nvSpPr>
            <p:cNvPr id="419" name="Google Shape;419;p18"/>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0" name="Google Shape;420;p18"/>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21" name="Google Shape;421;p18"/>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Test</a:t>
              </a:r>
              <a:endParaRPr/>
            </a:p>
          </p:txBody>
        </p:sp>
      </p:grpSp>
      <p:sp>
        <p:nvSpPr>
          <p:cNvPr id="422" name="Google Shape;422;p18"/>
          <p:cNvSpPr/>
          <p:nvPr/>
        </p:nvSpPr>
        <p:spPr>
          <a:xfrm>
            <a:off x="712560" y="4700123"/>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Use the insight obtained from observing and talking.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Identify problems that are highly </a:t>
            </a:r>
            <a:r>
              <a:rPr lang="en-US" sz="1300">
                <a:solidFill>
                  <a:srgbClr val="0070C0"/>
                </a:solidFill>
                <a:latin typeface="Arial"/>
                <a:ea typeface="Arial"/>
                <a:cs typeface="Arial"/>
                <a:sym typeface="Arial"/>
              </a:rPr>
              <a:t>valuable</a:t>
            </a:r>
            <a:r>
              <a:rPr lang="en-US" sz="1300">
                <a:solidFill>
                  <a:srgbClr val="262626"/>
                </a:solidFill>
                <a:latin typeface="Arial"/>
                <a:ea typeface="Arial"/>
                <a:cs typeface="Arial"/>
                <a:sym typeface="Arial"/>
              </a:rPr>
              <a:t>, </a:t>
            </a:r>
            <a:r>
              <a:rPr lang="en-US" sz="1300">
                <a:solidFill>
                  <a:srgbClr val="00B050"/>
                </a:solidFill>
                <a:latin typeface="Arial"/>
                <a:ea typeface="Arial"/>
                <a:cs typeface="Arial"/>
                <a:sym typeface="Arial"/>
              </a:rPr>
              <a:t>inspiring</a:t>
            </a:r>
            <a:r>
              <a:rPr lang="en-US" sz="1300">
                <a:solidFill>
                  <a:srgbClr val="262626"/>
                </a:solidFill>
                <a:latin typeface="Arial"/>
                <a:ea typeface="Arial"/>
                <a:cs typeface="Arial"/>
                <a:sym typeface="Arial"/>
              </a:rPr>
              <a:t> and </a:t>
            </a:r>
            <a:r>
              <a:rPr lang="en-US" sz="1300">
                <a:solidFill>
                  <a:srgbClr val="FF0000"/>
                </a:solidFill>
                <a:latin typeface="Arial"/>
                <a:ea typeface="Arial"/>
                <a:cs typeface="Arial"/>
                <a:sym typeface="Arial"/>
              </a:rPr>
              <a:t>real.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Answers to “who”, “what”, “why”, etc.</a:t>
            </a:r>
            <a:endParaRPr/>
          </a:p>
        </p:txBody>
      </p:sp>
      <p:sp>
        <p:nvSpPr>
          <p:cNvPr id="423" name="Google Shape;423;p18"/>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Ideate &amp; Prototype</a:t>
            </a:r>
            <a:endParaRPr/>
          </a:p>
        </p:txBody>
      </p:sp>
      <p:grpSp>
        <p:nvGrpSpPr>
          <p:cNvPr id="424" name="Google Shape;424;p18"/>
          <p:cNvGrpSpPr/>
          <p:nvPr/>
        </p:nvGrpSpPr>
        <p:grpSpPr>
          <a:xfrm>
            <a:off x="450000" y="450000"/>
            <a:ext cx="9018000" cy="276999"/>
            <a:chOff x="450000" y="450000"/>
            <a:chExt cx="9018000" cy="276999"/>
          </a:xfrm>
        </p:grpSpPr>
        <p:sp>
          <p:nvSpPr>
            <p:cNvPr id="425" name="Google Shape;425;p1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26" name="Google Shape;426;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Define</a:t>
            </a:r>
            <a:endParaRPr/>
          </a:p>
        </p:txBody>
      </p:sp>
      <p:grpSp>
        <p:nvGrpSpPr>
          <p:cNvPr id="433" name="Google Shape;433;p19"/>
          <p:cNvGrpSpPr/>
          <p:nvPr/>
        </p:nvGrpSpPr>
        <p:grpSpPr>
          <a:xfrm>
            <a:off x="560209" y="2044065"/>
            <a:ext cx="8782409" cy="215375"/>
            <a:chOff x="1027113" y="2045625"/>
            <a:chExt cx="8785225" cy="215444"/>
          </a:xfrm>
        </p:grpSpPr>
        <p:sp>
          <p:nvSpPr>
            <p:cNvPr id="434" name="Google Shape;434;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35" name="Google Shape;435;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Guide to writing problem definition proposals:</a:t>
              </a:r>
              <a:endParaRPr/>
            </a:p>
          </p:txBody>
        </p:sp>
      </p:grpSp>
      <p:sp>
        <p:nvSpPr>
          <p:cNvPr id="436" name="Google Shape;436;p19"/>
          <p:cNvSpPr/>
          <p:nvPr/>
        </p:nvSpPr>
        <p:spPr>
          <a:xfrm>
            <a:off x="712560" y="2362967"/>
            <a:ext cx="8630057"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What problem do you want to solve? Please input in the following sentence.</a:t>
            </a:r>
            <a:endParaRPr/>
          </a:p>
          <a:p>
            <a:pPr indent="0" lvl="1" marL="457200" marR="0" rtl="0" algn="l">
              <a:spcBef>
                <a:spcPts val="800"/>
              </a:spcBef>
              <a:spcAft>
                <a:spcPts val="0"/>
              </a:spcAft>
              <a:buNone/>
            </a:pPr>
            <a:br>
              <a:rPr b="1" i="1" lang="en-US" sz="1300" u="none" cap="none" strike="noStrike">
                <a:solidFill>
                  <a:srgbClr val="262626"/>
                </a:solidFill>
                <a:latin typeface="Arial"/>
                <a:ea typeface="Arial"/>
                <a:cs typeface="Arial"/>
                <a:sym typeface="Arial"/>
              </a:rPr>
            </a:br>
            <a:r>
              <a:rPr b="1" i="1" lang="en-US" sz="1300" u="none" cap="none" strike="noStrike">
                <a:solidFill>
                  <a:srgbClr val="262626"/>
                </a:solidFill>
                <a:latin typeface="Arial"/>
                <a:ea typeface="Arial"/>
                <a:cs typeface="Arial"/>
                <a:sym typeface="Arial"/>
              </a:rPr>
              <a:t>What is a method of [Where] [Who] [What problem] [-Do not ~] [-Do ~]</a:t>
            </a:r>
            <a:br>
              <a:rPr b="1" i="1" lang="en-US" sz="1300" u="none" cap="none" strike="noStrike">
                <a:solidFill>
                  <a:srgbClr val="262626"/>
                </a:solidFill>
                <a:latin typeface="Arial"/>
                <a:ea typeface="Arial"/>
                <a:cs typeface="Arial"/>
                <a:sym typeface="Arial"/>
              </a:rPr>
            </a:br>
            <a:endParaRPr b="1" i="1"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e.g. 1. [Children's House] [Nursery teachers] [In a situation where parents' distrust prevails] [without misunderstanding] [What is the way to communicate with their parents?] → Preparing tools for communication between nursery teachers and parents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e.g. 2. [Over the world] [Disabled] [In a situation where you can't communicate with others] [without expensive money] [What is the method for social networking?] → Communication device design for the disabled by using proper technology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e.g. 3. [Every day at school] [Students] [when they eat] [without compulsory means] [How can they reduce the amount of food waste?] → Design for the solution for the remnants of school meals</a:t>
            </a:r>
            <a:endParaRPr b="0" i="0" sz="1300" u="none" cap="none" strike="noStrike">
              <a:solidFill>
                <a:srgbClr val="262626"/>
              </a:solidFill>
              <a:latin typeface="Arial"/>
              <a:ea typeface="Arial"/>
              <a:cs typeface="Arial"/>
              <a:sym typeface="Arial"/>
            </a:endParaRPr>
          </a:p>
        </p:txBody>
      </p:sp>
      <p:grpSp>
        <p:nvGrpSpPr>
          <p:cNvPr id="437" name="Google Shape;437;p19"/>
          <p:cNvGrpSpPr/>
          <p:nvPr/>
        </p:nvGrpSpPr>
        <p:grpSpPr>
          <a:xfrm>
            <a:off x="450000" y="450000"/>
            <a:ext cx="9018000" cy="276999"/>
            <a:chOff x="450000" y="450000"/>
            <a:chExt cx="9018000" cy="276999"/>
          </a:xfrm>
        </p:grpSpPr>
        <p:sp>
          <p:nvSpPr>
            <p:cNvPr id="438" name="Google Shape;438;p1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39" name="Google Shape;439;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cxnSp>
        <p:nvCxnSpPr>
          <p:cNvPr id="59" name="Google Shape;59;p2"/>
          <p:cNvCxnSpPr/>
          <p:nvPr/>
        </p:nvCxnSpPr>
        <p:spPr>
          <a:xfrm flipH="1">
            <a:off x="9106974" y="2947524"/>
            <a:ext cx="10510" cy="2877755"/>
          </a:xfrm>
          <a:prstGeom prst="straightConnector1">
            <a:avLst/>
          </a:prstGeom>
          <a:noFill/>
          <a:ln cap="flat" cmpd="sng" w="38100">
            <a:solidFill>
              <a:schemeClr val="lt1"/>
            </a:solidFill>
            <a:prstDash val="solid"/>
            <a:miter lim="800000"/>
            <a:headEnd len="sm" w="sm" type="none"/>
            <a:tailEnd len="sm" w="sm" type="none"/>
          </a:ln>
        </p:spPr>
      </p:cxnSp>
      <p:grpSp>
        <p:nvGrpSpPr>
          <p:cNvPr id="60" name="Google Shape;60;p2"/>
          <p:cNvGrpSpPr/>
          <p:nvPr/>
        </p:nvGrpSpPr>
        <p:grpSpPr>
          <a:xfrm>
            <a:off x="732970" y="2724996"/>
            <a:ext cx="8721422" cy="1681566"/>
            <a:chOff x="720000" y="2070000"/>
            <a:chExt cx="8721422" cy="1681566"/>
          </a:xfrm>
        </p:grpSpPr>
        <p:sp>
          <p:nvSpPr>
            <p:cNvPr id="61" name="Google Shape;61;p2"/>
            <p:cNvSpPr/>
            <p:nvPr/>
          </p:nvSpPr>
          <p:spPr>
            <a:xfrm>
              <a:off x="989999" y="2524714"/>
              <a:ext cx="845142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000" u="none" cap="none" strike="noStrike">
                  <a:solidFill>
                    <a:schemeClr val="dk1"/>
                  </a:solidFill>
                  <a:latin typeface="Arial"/>
                  <a:ea typeface="Arial"/>
                  <a:cs typeface="Arial"/>
                  <a:sym typeface="Arial"/>
                </a:rPr>
                <a:t>Design Thinking</a:t>
              </a:r>
              <a:endParaRPr/>
            </a:p>
          </p:txBody>
        </p:sp>
        <p:sp>
          <p:nvSpPr>
            <p:cNvPr id="62" name="Google Shape;62;p2"/>
            <p:cNvSpPr/>
            <p:nvPr/>
          </p:nvSpPr>
          <p:spPr>
            <a:xfrm>
              <a:off x="990000" y="3428401"/>
              <a:ext cx="371001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100" u="none" cap="none" strike="noStrike">
                  <a:solidFill>
                    <a:srgbClr val="1428A0"/>
                  </a:solidFill>
                  <a:latin typeface="Arial"/>
                  <a:ea typeface="Arial"/>
                  <a:cs typeface="Arial"/>
                  <a:sym typeface="Arial"/>
                </a:rPr>
                <a:t>IoT Course</a:t>
              </a:r>
              <a:endParaRPr/>
            </a:p>
          </p:txBody>
        </p:sp>
        <p:sp>
          <p:nvSpPr>
            <p:cNvPr id="63" name="Google Shape;63;p2"/>
            <p:cNvSpPr/>
            <p:nvPr/>
          </p:nvSpPr>
          <p:spPr>
            <a:xfrm>
              <a:off x="990000" y="2070000"/>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Chapter 10. </a:t>
              </a:r>
              <a:endParaRPr b="0" i="0" sz="5400" u="none" cap="none" strike="noStrike">
                <a:solidFill>
                  <a:srgbClr val="7F7F7F"/>
                </a:solidFill>
                <a:latin typeface="Arial"/>
                <a:ea typeface="Arial"/>
                <a:cs typeface="Arial"/>
                <a:sym typeface="Arial"/>
              </a:endParaRPr>
            </a:p>
          </p:txBody>
        </p:sp>
        <p:sp>
          <p:nvSpPr>
            <p:cNvPr id="64" name="Google Shape;64;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 name="Google Shape;65;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Define</a:t>
            </a:r>
            <a:endParaRPr/>
          </a:p>
        </p:txBody>
      </p:sp>
      <p:grpSp>
        <p:nvGrpSpPr>
          <p:cNvPr id="446" name="Google Shape;446;p20"/>
          <p:cNvGrpSpPr/>
          <p:nvPr/>
        </p:nvGrpSpPr>
        <p:grpSpPr>
          <a:xfrm>
            <a:off x="560209" y="2040029"/>
            <a:ext cx="8782409" cy="215375"/>
            <a:chOff x="1027113" y="2045625"/>
            <a:chExt cx="8785225" cy="215444"/>
          </a:xfrm>
        </p:grpSpPr>
        <p:sp>
          <p:nvSpPr>
            <p:cNvPr id="447" name="Google Shape;447;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48" name="Google Shape;448;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Guide to writing problem definition proposals:</a:t>
              </a:r>
              <a:endParaRPr/>
            </a:p>
          </p:txBody>
        </p:sp>
      </p:grpSp>
      <p:sp>
        <p:nvSpPr>
          <p:cNvPr id="449" name="Google Shape;449;p20"/>
          <p:cNvSpPr/>
          <p:nvPr/>
        </p:nvSpPr>
        <p:spPr>
          <a:xfrm>
            <a:off x="712560" y="2358931"/>
            <a:ext cx="8630057" cy="296061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How did you come across this problem? And why do you want to solve it?</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What do you think is the cause of this problem?</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How will this work out for the world? Explain how the effects can be measured.</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If this problem is solved,</a:t>
            </a:r>
            <a:br>
              <a:rPr b="0" i="0" lang="en-US" sz="1300" u="none" cap="none" strike="noStrike">
                <a:solidFill>
                  <a:srgbClr val="262626"/>
                </a:solidFill>
                <a:latin typeface="Arial"/>
                <a:ea typeface="Arial"/>
                <a:cs typeface="Arial"/>
                <a:sym typeface="Arial"/>
              </a:rPr>
            </a:b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1) Social effects: through (example)</a:t>
            </a:r>
            <a:br>
              <a:rPr b="0" i="0" lang="en-US" sz="1300" u="none" cap="none" strike="noStrike">
                <a:solidFill>
                  <a:srgbClr val="262626"/>
                </a:solidFill>
                <a:latin typeface="Arial"/>
                <a:ea typeface="Arial"/>
                <a:cs typeface="Arial"/>
                <a:sym typeface="Arial"/>
              </a:rPr>
            </a:b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2) Personal effects: through (example)</a:t>
            </a:r>
            <a:endParaRPr/>
          </a:p>
        </p:txBody>
      </p:sp>
      <p:grpSp>
        <p:nvGrpSpPr>
          <p:cNvPr id="450" name="Google Shape;450;p20"/>
          <p:cNvGrpSpPr/>
          <p:nvPr/>
        </p:nvGrpSpPr>
        <p:grpSpPr>
          <a:xfrm>
            <a:off x="450000" y="450000"/>
            <a:ext cx="9018000" cy="276999"/>
            <a:chOff x="450000" y="450000"/>
            <a:chExt cx="9018000" cy="276999"/>
          </a:xfrm>
        </p:grpSpPr>
        <p:sp>
          <p:nvSpPr>
            <p:cNvPr id="451" name="Google Shape;451;p2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52" name="Google Shape;452;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Define</a:t>
            </a:r>
            <a:endParaRPr/>
          </a:p>
        </p:txBody>
      </p:sp>
      <p:grpSp>
        <p:nvGrpSpPr>
          <p:cNvPr id="459" name="Google Shape;459;p21"/>
          <p:cNvGrpSpPr/>
          <p:nvPr/>
        </p:nvGrpSpPr>
        <p:grpSpPr>
          <a:xfrm>
            <a:off x="560209" y="2040029"/>
            <a:ext cx="8782409" cy="215375"/>
            <a:chOff x="1027113" y="2045625"/>
            <a:chExt cx="8785225" cy="215444"/>
          </a:xfrm>
        </p:grpSpPr>
        <p:sp>
          <p:nvSpPr>
            <p:cNvPr id="460" name="Google Shape;460;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61" name="Google Shape;461;p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Guide to writing problem definition proposals (Example):</a:t>
              </a:r>
              <a:endParaRPr/>
            </a:p>
          </p:txBody>
        </p:sp>
      </p:grpSp>
      <p:sp>
        <p:nvSpPr>
          <p:cNvPr id="462" name="Google Shape;462;p21"/>
          <p:cNvSpPr/>
          <p:nvPr/>
        </p:nvSpPr>
        <p:spPr>
          <a:xfrm>
            <a:off x="712560" y="2358932"/>
            <a:ext cx="8630057" cy="36580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What problem do you want to solve? Please input in the following sentence.</a:t>
            </a:r>
            <a:br>
              <a:rPr b="1" i="1" lang="en-US" sz="1300">
                <a:solidFill>
                  <a:srgbClr val="262626"/>
                </a:solidFill>
                <a:latin typeface="Arial"/>
                <a:ea typeface="Arial"/>
                <a:cs typeface="Arial"/>
                <a:sym typeface="Arial"/>
              </a:rPr>
            </a:br>
            <a:br>
              <a:rPr b="1" i="1" lang="en-US" sz="1300">
                <a:solidFill>
                  <a:srgbClr val="262626"/>
                </a:solidFill>
                <a:latin typeface="Arial"/>
                <a:ea typeface="Arial"/>
                <a:cs typeface="Arial"/>
                <a:sym typeface="Arial"/>
              </a:rPr>
            </a:br>
            <a:r>
              <a:rPr b="1" i="1" lang="en-US" sz="1300">
                <a:solidFill>
                  <a:srgbClr val="262626"/>
                </a:solidFill>
                <a:latin typeface="Arial"/>
                <a:ea typeface="Arial"/>
                <a:cs typeface="Arial"/>
                <a:sym typeface="Arial"/>
              </a:rPr>
              <a:t>	What is a method of [Where] [Who] [What problem] [-Do not ~] [-Do ~]</a:t>
            </a:r>
            <a:br>
              <a:rPr b="1" i="1" lang="en-US" sz="1300">
                <a:solidFill>
                  <a:srgbClr val="262626"/>
                </a:solidFill>
                <a:latin typeface="Arial"/>
                <a:ea typeface="Arial"/>
                <a:cs typeface="Arial"/>
                <a:sym typeface="Arial"/>
              </a:rPr>
            </a:br>
            <a:endParaRPr b="1" i="1"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What is the way to [diagnose ocular disease] [of people with low income] [in developing countries] [to provide timely treatment to prevent avoidable blindness and visual impairment]?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How did you come across this problem? And why do you want to solve it?</a:t>
            </a:r>
            <a:br>
              <a:rPr lang="en-US" sz="1300">
                <a:solidFill>
                  <a:srgbClr val="262626"/>
                </a:solidFill>
                <a:latin typeface="Arial"/>
                <a:ea typeface="Arial"/>
                <a:cs typeface="Arial"/>
                <a:sym typeface="Arial"/>
              </a:rPr>
            </a:b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Of 285 million people who are visually impaired, 90% are living in developing country. Over 90% of visual impairment result from chronic causes and over 80% of visual impairment could have been prevented by a proper intervention on each life stage.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Underprivileged people are more prone to contract a disease than other people. Visual impairment is one of the main causes of poverty, and once those who are visually impaired are recovered, they can return to economically active population and recover productivity. </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463" name="Google Shape;463;p21"/>
          <p:cNvGrpSpPr/>
          <p:nvPr/>
        </p:nvGrpSpPr>
        <p:grpSpPr>
          <a:xfrm>
            <a:off x="450000" y="450000"/>
            <a:ext cx="9018000" cy="276999"/>
            <a:chOff x="450000" y="450000"/>
            <a:chExt cx="9018000" cy="276999"/>
          </a:xfrm>
        </p:grpSpPr>
        <p:sp>
          <p:nvSpPr>
            <p:cNvPr id="464" name="Google Shape;464;p2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65" name="Google Shape;465;p2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Define</a:t>
            </a:r>
            <a:endParaRPr/>
          </a:p>
        </p:txBody>
      </p:sp>
      <p:grpSp>
        <p:nvGrpSpPr>
          <p:cNvPr id="472" name="Google Shape;472;p22"/>
          <p:cNvGrpSpPr/>
          <p:nvPr/>
        </p:nvGrpSpPr>
        <p:grpSpPr>
          <a:xfrm>
            <a:off x="560209" y="2040029"/>
            <a:ext cx="8782409" cy="215375"/>
            <a:chOff x="1027113" y="2045625"/>
            <a:chExt cx="8785225" cy="215444"/>
          </a:xfrm>
        </p:grpSpPr>
        <p:sp>
          <p:nvSpPr>
            <p:cNvPr id="473" name="Google Shape;473;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74" name="Google Shape;474;p2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Guide to writing problem definition proposals (Example):</a:t>
              </a:r>
              <a:endParaRPr/>
            </a:p>
          </p:txBody>
        </p:sp>
      </p:grpSp>
      <p:sp>
        <p:nvSpPr>
          <p:cNvPr id="475" name="Google Shape;475;p22"/>
          <p:cNvSpPr/>
          <p:nvPr/>
        </p:nvSpPr>
        <p:spPr>
          <a:xfrm>
            <a:off x="712560" y="2358931"/>
            <a:ext cx="8630057" cy="295548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What do you think is the cause of this problem?</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Most of ophthalmoscopes are not affordable to be implemented locally in developing countries. Thus, early detection of ocular diseases whose timely diagnosis is critical to treatment is extremely unachievable.</a:t>
            </a:r>
            <a:endParaRPr b="0" i="0" sz="1300" u="none" cap="none" strike="noStrike">
              <a:solidFill>
                <a:srgbClr val="1428A0"/>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How will this work out for the world? Explain how the effects can be measured.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If this problem is solved,</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Social effects: social costs will be reduced through the prevention of blindness in the developing countries.</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Personal effects: through early detection of ocular disease, individuals will less suffer from poverty that comes from decrease in productivity due to the visual impairment.</a:t>
            </a:r>
            <a:endParaRPr/>
          </a:p>
        </p:txBody>
      </p:sp>
      <p:grpSp>
        <p:nvGrpSpPr>
          <p:cNvPr id="476" name="Google Shape;476;p22"/>
          <p:cNvGrpSpPr/>
          <p:nvPr/>
        </p:nvGrpSpPr>
        <p:grpSpPr>
          <a:xfrm>
            <a:off x="450000" y="450000"/>
            <a:ext cx="9018000" cy="276999"/>
            <a:chOff x="450000" y="450000"/>
            <a:chExt cx="9018000" cy="276999"/>
          </a:xfrm>
        </p:grpSpPr>
        <p:sp>
          <p:nvSpPr>
            <p:cNvPr id="477" name="Google Shape;477;p2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478" name="Google Shape;478;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grpSp>
        <p:nvGrpSpPr>
          <p:cNvPr id="485" name="Google Shape;485;p23"/>
          <p:cNvGrpSpPr/>
          <p:nvPr/>
        </p:nvGrpSpPr>
        <p:grpSpPr>
          <a:xfrm>
            <a:off x="560209" y="2040029"/>
            <a:ext cx="8782409" cy="215375"/>
            <a:chOff x="1027113" y="2045625"/>
            <a:chExt cx="8785225" cy="215444"/>
          </a:xfrm>
        </p:grpSpPr>
        <p:sp>
          <p:nvSpPr>
            <p:cNvPr id="486" name="Google Shape;486;p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487" name="Google Shape;487;p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Step #2: Discover</a:t>
              </a:r>
              <a:endParaRPr/>
            </a:p>
          </p:txBody>
        </p:sp>
      </p:grpSp>
      <p:grpSp>
        <p:nvGrpSpPr>
          <p:cNvPr id="488" name="Google Shape;488;p23"/>
          <p:cNvGrpSpPr/>
          <p:nvPr/>
        </p:nvGrpSpPr>
        <p:grpSpPr>
          <a:xfrm>
            <a:off x="2442422" y="2564058"/>
            <a:ext cx="5323201" cy="1675275"/>
            <a:chOff x="2441617" y="2563781"/>
            <a:chExt cx="5324908" cy="1675812"/>
          </a:xfrm>
        </p:grpSpPr>
        <p:sp>
          <p:nvSpPr>
            <p:cNvPr id="489" name="Google Shape;489;p23"/>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90" name="Google Shape;490;p23"/>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Define</a:t>
              </a:r>
              <a:endParaRPr/>
            </a:p>
          </p:txBody>
        </p:sp>
        <p:sp>
          <p:nvSpPr>
            <p:cNvPr id="491" name="Google Shape;491;p23"/>
            <p:cNvSpPr/>
            <p:nvPr/>
          </p:nvSpPr>
          <p:spPr>
            <a:xfrm>
              <a:off x="3490250"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492" name="Google Shape;492;p23"/>
            <p:cNvSpPr txBox="1"/>
            <p:nvPr/>
          </p:nvSpPr>
          <p:spPr>
            <a:xfrm>
              <a:off x="3530812" y="363722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Discover</a:t>
              </a:r>
              <a:endParaRPr/>
            </a:p>
          </p:txBody>
        </p:sp>
        <p:sp>
          <p:nvSpPr>
            <p:cNvPr id="493" name="Google Shape;493;p23"/>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94" name="Google Shape;494;p23"/>
            <p:cNvSpPr txBox="1"/>
            <p:nvPr/>
          </p:nvSpPr>
          <p:spPr>
            <a:xfrm>
              <a:off x="4579444" y="296788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Analyze</a:t>
              </a:r>
              <a:endParaRPr/>
            </a:p>
          </p:txBody>
        </p:sp>
        <p:sp>
          <p:nvSpPr>
            <p:cNvPr id="495" name="Google Shape;495;p23"/>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96" name="Google Shape;496;p23"/>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497" name="Google Shape;497;p23"/>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Test</a:t>
              </a:r>
              <a:endParaRPr/>
            </a:p>
          </p:txBody>
        </p:sp>
      </p:grpSp>
      <p:sp>
        <p:nvSpPr>
          <p:cNvPr id="498" name="Google Shape;498;p23"/>
          <p:cNvSpPr/>
          <p:nvPr/>
        </p:nvSpPr>
        <p:spPr>
          <a:xfrm>
            <a:off x="712560" y="4700123"/>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this stage, Data research, observation research, and interview are primarily done</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Observe, talk and feel!</a:t>
            </a:r>
            <a:endParaRPr sz="1300">
              <a:solidFill>
                <a:srgbClr val="262626"/>
              </a:solidFill>
              <a:latin typeface="Arial"/>
              <a:ea typeface="Arial"/>
              <a:cs typeface="Arial"/>
              <a:sym typeface="Arial"/>
            </a:endParaRPr>
          </a:p>
        </p:txBody>
      </p:sp>
      <p:sp>
        <p:nvSpPr>
          <p:cNvPr id="499" name="Google Shape;499;p23"/>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Ideate &amp; Prototype</a:t>
            </a:r>
            <a:endParaRPr/>
          </a:p>
        </p:txBody>
      </p:sp>
      <p:grpSp>
        <p:nvGrpSpPr>
          <p:cNvPr id="500" name="Google Shape;500;p23"/>
          <p:cNvGrpSpPr/>
          <p:nvPr/>
        </p:nvGrpSpPr>
        <p:grpSpPr>
          <a:xfrm>
            <a:off x="450000" y="450000"/>
            <a:ext cx="9018000" cy="276999"/>
            <a:chOff x="450000" y="450000"/>
            <a:chExt cx="9018000" cy="276999"/>
          </a:xfrm>
        </p:grpSpPr>
        <p:sp>
          <p:nvSpPr>
            <p:cNvPr id="501" name="Google Shape;501;p2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02" name="Google Shape;502;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grpSp>
        <p:nvGrpSpPr>
          <p:cNvPr id="509" name="Google Shape;509;p24"/>
          <p:cNvGrpSpPr/>
          <p:nvPr/>
        </p:nvGrpSpPr>
        <p:grpSpPr>
          <a:xfrm>
            <a:off x="560209" y="2039187"/>
            <a:ext cx="8782409" cy="215375"/>
            <a:chOff x="1027113" y="2045625"/>
            <a:chExt cx="8785225" cy="215444"/>
          </a:xfrm>
        </p:grpSpPr>
        <p:sp>
          <p:nvSpPr>
            <p:cNvPr id="510" name="Google Shape;510;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11" name="Google Shape;511;p2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Process</a:t>
              </a:r>
              <a:endParaRPr/>
            </a:p>
          </p:txBody>
        </p:sp>
      </p:grpSp>
      <p:sp>
        <p:nvSpPr>
          <p:cNvPr id="512" name="Google Shape;512;p24"/>
          <p:cNvSpPr/>
          <p:nvPr/>
        </p:nvSpPr>
        <p:spPr>
          <a:xfrm>
            <a:off x="712560" y="2358090"/>
            <a:ext cx="8630057" cy="74552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 the situational discover stage, the first step is to investigate the existing information related to the problem and the solution of others through the 'data survey', and construct the hypothesis through your own critical thinking.</a:t>
            </a:r>
            <a:endParaRPr/>
          </a:p>
        </p:txBody>
      </p:sp>
      <p:grpSp>
        <p:nvGrpSpPr>
          <p:cNvPr id="513" name="Google Shape;513;p24"/>
          <p:cNvGrpSpPr/>
          <p:nvPr/>
        </p:nvGrpSpPr>
        <p:grpSpPr>
          <a:xfrm>
            <a:off x="1622782" y="3566750"/>
            <a:ext cx="6507091" cy="1359606"/>
            <a:chOff x="1623302" y="3644106"/>
            <a:chExt cx="6509177" cy="1360042"/>
          </a:xfrm>
        </p:grpSpPr>
        <p:sp>
          <p:nvSpPr>
            <p:cNvPr id="514" name="Google Shape;514;p24"/>
            <p:cNvSpPr txBox="1"/>
            <p:nvPr/>
          </p:nvSpPr>
          <p:spPr>
            <a:xfrm>
              <a:off x="1623302"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Data Research</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Academic data / Magazine articles / Statistics</a:t>
              </a:r>
              <a:endParaRPr/>
            </a:p>
          </p:txBody>
        </p:sp>
        <p:sp>
          <p:nvSpPr>
            <p:cNvPr id="515" name="Google Shape;515;p24"/>
            <p:cNvSpPr txBox="1"/>
            <p:nvPr/>
          </p:nvSpPr>
          <p:spPr>
            <a:xfrm>
              <a:off x="3672352"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516" name="Google Shape;516;p24"/>
            <p:cNvSpPr txBox="1"/>
            <p:nvPr/>
          </p:nvSpPr>
          <p:spPr>
            <a:xfrm>
              <a:off x="5972941"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Malgun Gothic"/>
                  <a:ea typeface="Malgun Gothic"/>
                  <a:cs typeface="Malgun Gothic"/>
                  <a:sym typeface="Malgun Gothic"/>
                </a:rPr>
                <a:t>&gt;</a:t>
              </a:r>
              <a:endParaRPr sz="1400">
                <a:solidFill>
                  <a:srgbClr val="193EB0"/>
                </a:solidFill>
                <a:latin typeface="Malgun Gothic"/>
                <a:ea typeface="Malgun Gothic"/>
                <a:cs typeface="Malgun Gothic"/>
                <a:sym typeface="Malgun Gothic"/>
              </a:endParaRPr>
            </a:p>
          </p:txBody>
        </p:sp>
        <p:sp>
          <p:nvSpPr>
            <p:cNvPr id="517" name="Google Shape;517;p24"/>
            <p:cNvSpPr txBox="1"/>
            <p:nvPr/>
          </p:nvSpPr>
          <p:spPr>
            <a:xfrm>
              <a:off x="3923891"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Observation Research</a:t>
              </a:r>
              <a:endParaRPr sz="1400">
                <a:solidFill>
                  <a:srgbClr val="193EB0"/>
                </a:solidFill>
                <a:latin typeface="Malgun Gothic"/>
                <a:ea typeface="Malgun Gothic"/>
                <a:cs typeface="Malgun Gothic"/>
                <a:sym typeface="Malgun Gothic"/>
              </a:endParaRPr>
            </a:p>
            <a:p>
              <a:pPr indent="0" lvl="0" marL="0" marR="0" rtl="0" algn="ctr">
                <a:spcBef>
                  <a:spcPts val="645"/>
                </a:spcBef>
                <a:spcAft>
                  <a:spcPts val="0"/>
                </a:spcAft>
                <a:buNone/>
              </a:pPr>
              <a:r>
                <a:rPr lang="en-US" sz="1000">
                  <a:solidFill>
                    <a:srgbClr val="193EB0"/>
                  </a:solidFill>
                  <a:latin typeface="Malgun Gothic"/>
                  <a:ea typeface="Malgun Gothic"/>
                  <a:cs typeface="Malgun Gothic"/>
                  <a:sym typeface="Malgun Gothic"/>
                </a:rPr>
                <a:t>People / Environments / Tools / Activities</a:t>
              </a:r>
              <a:endParaRPr sz="1000">
                <a:solidFill>
                  <a:srgbClr val="193EB0"/>
                </a:solidFill>
                <a:latin typeface="Malgun Gothic"/>
                <a:ea typeface="Malgun Gothic"/>
                <a:cs typeface="Malgun Gothic"/>
                <a:sym typeface="Malgun Gothic"/>
              </a:endParaRPr>
            </a:p>
          </p:txBody>
        </p:sp>
        <p:sp>
          <p:nvSpPr>
            <p:cNvPr id="518" name="Google Shape;518;p24"/>
            <p:cNvSpPr txBox="1"/>
            <p:nvPr/>
          </p:nvSpPr>
          <p:spPr>
            <a:xfrm>
              <a:off x="6224479"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Malgun Gothic"/>
                  <a:ea typeface="Malgun Gothic"/>
                  <a:cs typeface="Malgun Gothic"/>
                  <a:sym typeface="Malgun Gothic"/>
                </a:rPr>
                <a:t>Interview</a:t>
              </a:r>
              <a:endParaRPr/>
            </a:p>
            <a:p>
              <a:pPr indent="0" lvl="0" marL="0" marR="0" rtl="0" algn="ctr">
                <a:spcBef>
                  <a:spcPts val="905"/>
                </a:spcBef>
                <a:spcAft>
                  <a:spcPts val="0"/>
                </a:spcAft>
                <a:buNone/>
              </a:pPr>
              <a:r>
                <a:rPr lang="en-US" sz="1000">
                  <a:solidFill>
                    <a:srgbClr val="193EB0"/>
                  </a:solidFill>
                  <a:latin typeface="Malgun Gothic"/>
                  <a:ea typeface="Malgun Gothic"/>
                  <a:cs typeface="Malgun Gothic"/>
                  <a:sym typeface="Malgun Gothic"/>
                </a:rPr>
                <a:t>Recipient Interview / Specialist Interview</a:t>
              </a:r>
              <a:endParaRPr sz="1000">
                <a:solidFill>
                  <a:srgbClr val="193EB0"/>
                </a:solidFill>
                <a:latin typeface="Malgun Gothic"/>
                <a:ea typeface="Malgun Gothic"/>
                <a:cs typeface="Malgun Gothic"/>
                <a:sym typeface="Malgun Gothic"/>
              </a:endParaRPr>
            </a:p>
          </p:txBody>
        </p:sp>
      </p:grpSp>
      <p:grpSp>
        <p:nvGrpSpPr>
          <p:cNvPr id="519" name="Google Shape;519;p24"/>
          <p:cNvGrpSpPr/>
          <p:nvPr/>
        </p:nvGrpSpPr>
        <p:grpSpPr>
          <a:xfrm>
            <a:off x="450000" y="450000"/>
            <a:ext cx="9018000" cy="276999"/>
            <a:chOff x="450000" y="450000"/>
            <a:chExt cx="9018000" cy="276999"/>
          </a:xfrm>
        </p:grpSpPr>
        <p:sp>
          <p:nvSpPr>
            <p:cNvPr id="520" name="Google Shape;520;p2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21" name="Google Shape;52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grpSp>
        <p:nvGrpSpPr>
          <p:cNvPr id="528" name="Google Shape;528;p25"/>
          <p:cNvGrpSpPr/>
          <p:nvPr/>
        </p:nvGrpSpPr>
        <p:grpSpPr>
          <a:xfrm>
            <a:off x="560209" y="2044065"/>
            <a:ext cx="8782409" cy="215375"/>
            <a:chOff x="1027113" y="2045625"/>
            <a:chExt cx="8785225" cy="215444"/>
          </a:xfrm>
        </p:grpSpPr>
        <p:sp>
          <p:nvSpPr>
            <p:cNvPr id="529" name="Google Shape;529;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30" name="Google Shape;530;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Data(Document) Research:</a:t>
              </a:r>
              <a:endParaRPr sz="1400">
                <a:solidFill>
                  <a:srgbClr val="262626"/>
                </a:solidFill>
                <a:latin typeface="Arial"/>
                <a:ea typeface="Arial"/>
                <a:cs typeface="Arial"/>
                <a:sym typeface="Arial"/>
              </a:endParaRPr>
            </a:p>
          </p:txBody>
        </p:sp>
      </p:grpSp>
      <p:sp>
        <p:nvSpPr>
          <p:cNvPr id="531" name="Google Shape;531;p25"/>
          <p:cNvSpPr/>
          <p:nvPr/>
        </p:nvSpPr>
        <p:spPr>
          <a:xfrm>
            <a:off x="712560" y="2362968"/>
            <a:ext cx="8630057" cy="195098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Good research is essential to the process of delivering effective solutions.</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When you find a problem you want to solve, you need to know what research has already been done in the relevant field to come up with an influential solution that will help you solve the problem. Rather than answering and approaching problem solving, it's important to look for clues that can help you find unexpected solutions through the situation observation phase.</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If you're new to the topic, you'll need relevant books, articles, research, papers, and web documents to help you get background and problem information, explore a vast amount of resources, and find effective ways to solve your challenges.</a:t>
            </a:r>
            <a:endParaRPr/>
          </a:p>
        </p:txBody>
      </p:sp>
      <p:grpSp>
        <p:nvGrpSpPr>
          <p:cNvPr id="532" name="Google Shape;532;p25"/>
          <p:cNvGrpSpPr/>
          <p:nvPr/>
        </p:nvGrpSpPr>
        <p:grpSpPr>
          <a:xfrm>
            <a:off x="450000" y="450000"/>
            <a:ext cx="9018000" cy="276999"/>
            <a:chOff x="450000" y="450000"/>
            <a:chExt cx="9018000" cy="276999"/>
          </a:xfrm>
        </p:grpSpPr>
        <p:sp>
          <p:nvSpPr>
            <p:cNvPr id="533" name="Google Shape;533;p2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34" name="Google Shape;534;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6"/>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grpSp>
        <p:nvGrpSpPr>
          <p:cNvPr id="541" name="Google Shape;541;p26"/>
          <p:cNvGrpSpPr/>
          <p:nvPr/>
        </p:nvGrpSpPr>
        <p:grpSpPr>
          <a:xfrm>
            <a:off x="560209" y="2040029"/>
            <a:ext cx="8782409" cy="215375"/>
            <a:chOff x="1027113" y="2045625"/>
            <a:chExt cx="8785225" cy="215444"/>
          </a:xfrm>
        </p:grpSpPr>
        <p:sp>
          <p:nvSpPr>
            <p:cNvPr id="542" name="Google Shape;542;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43" name="Google Shape;543;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Data(Document) Research:</a:t>
              </a:r>
              <a:endParaRPr sz="1400">
                <a:solidFill>
                  <a:srgbClr val="262626"/>
                </a:solidFill>
                <a:latin typeface="Arial"/>
                <a:ea typeface="Arial"/>
                <a:cs typeface="Arial"/>
                <a:sym typeface="Arial"/>
              </a:endParaRPr>
            </a:p>
          </p:txBody>
        </p:sp>
      </p:grpSp>
      <p:sp>
        <p:nvSpPr>
          <p:cNvPr id="544" name="Google Shape;544;p26"/>
          <p:cNvSpPr/>
          <p:nvPr/>
        </p:nvSpPr>
        <p:spPr>
          <a:xfrm>
            <a:off x="712560" y="2358931"/>
            <a:ext cx="8630057" cy="275633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01. Is it reliable?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When looking for a material, check whether the author of the material is an expert in the field, if it was created too long ago, and whether the information is from a trusted source or individual. For example, blog posts from non-professionals, intellectual answers from search portals, etc., are information with low credibility.</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02. Isn't it duplicated?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Look for items that have been presented in the past with research, best practices, and problem-solving solutions, and make sure that other solutions aren't already solved or ideas that overlap with recent technology advances. Creating a simple timeline can help. Summarize important content in relevant resources and use the team's critical thinking to think about the significance and application of the material.</a:t>
            </a:r>
            <a:endParaRPr/>
          </a:p>
        </p:txBody>
      </p:sp>
      <p:grpSp>
        <p:nvGrpSpPr>
          <p:cNvPr id="545" name="Google Shape;545;p26"/>
          <p:cNvGrpSpPr/>
          <p:nvPr/>
        </p:nvGrpSpPr>
        <p:grpSpPr>
          <a:xfrm>
            <a:off x="450000" y="450000"/>
            <a:ext cx="9018000" cy="276999"/>
            <a:chOff x="450000" y="450000"/>
            <a:chExt cx="9018000" cy="276999"/>
          </a:xfrm>
        </p:grpSpPr>
        <p:sp>
          <p:nvSpPr>
            <p:cNvPr id="546" name="Google Shape;546;p2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47" name="Google Shape;547;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27"/>
          <p:cNvGrpSpPr/>
          <p:nvPr/>
        </p:nvGrpSpPr>
        <p:grpSpPr>
          <a:xfrm>
            <a:off x="560209" y="2040029"/>
            <a:ext cx="8782409" cy="215375"/>
            <a:chOff x="1027113" y="2045625"/>
            <a:chExt cx="8785225" cy="215444"/>
          </a:xfrm>
        </p:grpSpPr>
        <p:sp>
          <p:nvSpPr>
            <p:cNvPr id="554" name="Google Shape;554;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55" name="Google Shape;555;p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Observation and Investigation:</a:t>
              </a:r>
              <a:endParaRPr sz="1400">
                <a:solidFill>
                  <a:srgbClr val="262626"/>
                </a:solidFill>
                <a:latin typeface="Arial"/>
                <a:ea typeface="Arial"/>
                <a:cs typeface="Arial"/>
                <a:sym typeface="Arial"/>
              </a:endParaRPr>
            </a:p>
          </p:txBody>
        </p:sp>
      </p:grpSp>
      <p:sp>
        <p:nvSpPr>
          <p:cNvPr id="556" name="Google Shape;556;p27"/>
          <p:cNvSpPr/>
          <p:nvPr/>
        </p:nvSpPr>
        <p:spPr>
          <a:xfrm>
            <a:off x="712560" y="2358931"/>
            <a:ext cx="8630057" cy="124787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Based on the information obtained through the research, we select a place related to the problem and visit.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You can find the right place to experience the situation in question directly or indirectly, and then observe the subject in the field and see unconscious and natural behavior that is not expressed in language. The richer the findings and questions from observational investigations, the easier it is to determine where the challenges are to be addressed in the next step, the orientation phase.</a:t>
            </a:r>
            <a:endParaRPr/>
          </a:p>
        </p:txBody>
      </p:sp>
      <p:grpSp>
        <p:nvGrpSpPr>
          <p:cNvPr id="557" name="Google Shape;557;p27"/>
          <p:cNvGrpSpPr/>
          <p:nvPr/>
        </p:nvGrpSpPr>
        <p:grpSpPr>
          <a:xfrm>
            <a:off x="738151" y="3726587"/>
            <a:ext cx="8553563" cy="2405334"/>
            <a:chOff x="738388" y="3845490"/>
            <a:chExt cx="8556305" cy="2406105"/>
          </a:xfrm>
        </p:grpSpPr>
        <p:sp>
          <p:nvSpPr>
            <p:cNvPr id="558" name="Google Shape;558;p27"/>
            <p:cNvSpPr/>
            <p:nvPr/>
          </p:nvSpPr>
          <p:spPr>
            <a:xfrm>
              <a:off x="738388"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59" name="Google Shape;559;p27"/>
            <p:cNvSpPr/>
            <p:nvPr/>
          </p:nvSpPr>
          <p:spPr>
            <a:xfrm>
              <a:off x="3616657" y="3845490"/>
              <a:ext cx="2799838" cy="2406105"/>
            </a:xfrm>
            <a:custGeom>
              <a:rect b="b" l="l" r="r" t="t"/>
              <a:pathLst>
                <a:path extrusionOk="0" h="3077845" w="2057400">
                  <a:moveTo>
                    <a:pt x="0" y="3077438"/>
                  </a:moveTo>
                  <a:lnTo>
                    <a:pt x="2057285" y="3077438"/>
                  </a:lnTo>
                  <a:lnTo>
                    <a:pt x="2057285"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60" name="Google Shape;560;p27"/>
            <p:cNvSpPr/>
            <p:nvPr/>
          </p:nvSpPr>
          <p:spPr>
            <a:xfrm>
              <a:off x="6494855"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61" name="Google Shape;561;p27"/>
            <p:cNvSpPr txBox="1"/>
            <p:nvPr/>
          </p:nvSpPr>
          <p:spPr>
            <a:xfrm>
              <a:off x="738388" y="3911277"/>
              <a:ext cx="2799838" cy="212879"/>
            </a:xfrm>
            <a:prstGeom prst="rect">
              <a:avLst/>
            </a:prstGeom>
            <a:noFill/>
            <a:ln>
              <a:noFill/>
            </a:ln>
          </p:spPr>
          <p:txBody>
            <a:bodyPr anchorCtr="0" anchor="t" bIns="0" lIns="0" spcFirstLastPara="1" rIns="0" wrap="square" tIns="12675">
              <a:spAutoFit/>
            </a:bodyPr>
            <a:lstStyle/>
            <a:p>
              <a:pPr indent="0" lvl="0" marL="180286" marR="0" rtl="0" algn="l">
                <a:spcBef>
                  <a:spcPts val="0"/>
                </a:spcBef>
                <a:spcAft>
                  <a:spcPts val="0"/>
                </a:spcAft>
                <a:buNone/>
              </a:pPr>
              <a:r>
                <a:rPr lang="en-US" sz="1300">
                  <a:solidFill>
                    <a:schemeClr val="dk1"/>
                  </a:solidFill>
                  <a:latin typeface="Arial"/>
                  <a:ea typeface="Arial"/>
                  <a:cs typeface="Arial"/>
                  <a:sym typeface="Arial"/>
                </a:rPr>
                <a:t>01. Think </a:t>
              </a:r>
              <a:r>
                <a:rPr lang="en-US" sz="1300">
                  <a:solidFill>
                    <a:srgbClr val="193EB0"/>
                  </a:solidFill>
                  <a:latin typeface="Arial"/>
                  <a:ea typeface="Arial"/>
                  <a:cs typeface="Arial"/>
                  <a:sym typeface="Arial"/>
                </a:rPr>
                <a:t>freely</a:t>
              </a:r>
              <a:endParaRPr/>
            </a:p>
          </p:txBody>
        </p:sp>
        <p:sp>
          <p:nvSpPr>
            <p:cNvPr id="562" name="Google Shape;562;p27"/>
            <p:cNvSpPr txBox="1"/>
            <p:nvPr/>
          </p:nvSpPr>
          <p:spPr>
            <a:xfrm>
              <a:off x="3616657" y="3911277"/>
              <a:ext cx="2630521" cy="413062"/>
            </a:xfrm>
            <a:prstGeom prst="rect">
              <a:avLst/>
            </a:prstGeom>
            <a:noFill/>
            <a:ln>
              <a:noFill/>
            </a:ln>
          </p:spPr>
          <p:txBody>
            <a:bodyPr anchorCtr="0" anchor="t" bIns="0" lIns="0" spcFirstLastPara="1" rIns="0" wrap="square" tIns="12675">
              <a:spAutoFit/>
            </a:bodyPr>
            <a:lstStyle/>
            <a:p>
              <a:pPr indent="0" lvl="0" marL="182190" marR="0" rtl="0" algn="l">
                <a:spcBef>
                  <a:spcPts val="0"/>
                </a:spcBef>
                <a:spcAft>
                  <a:spcPts val="0"/>
                </a:spcAft>
                <a:buNone/>
              </a:pPr>
              <a:r>
                <a:rPr lang="en-US" sz="1300">
                  <a:solidFill>
                    <a:schemeClr val="dk1"/>
                  </a:solidFill>
                  <a:latin typeface="Arial"/>
                  <a:ea typeface="Arial"/>
                  <a:cs typeface="Arial"/>
                  <a:sym typeface="Arial"/>
                </a:rPr>
                <a:t>02. Looking at a</a:t>
              </a:r>
              <a:r>
                <a:rPr lang="en-US" sz="1300">
                  <a:solidFill>
                    <a:srgbClr val="F68B5F"/>
                  </a:solidFill>
                  <a:latin typeface="Arial"/>
                  <a:ea typeface="Arial"/>
                  <a:cs typeface="Arial"/>
                  <a:sym typeface="Arial"/>
                </a:rPr>
                <a:t> </a:t>
              </a:r>
              <a:r>
                <a:rPr lang="en-US" sz="1300">
                  <a:solidFill>
                    <a:srgbClr val="193EB0"/>
                  </a:solidFill>
                  <a:latin typeface="Arial"/>
                  <a:ea typeface="Arial"/>
                  <a:cs typeface="Arial"/>
                  <a:sym typeface="Arial"/>
                </a:rPr>
                <a:t>New Perspective</a:t>
              </a:r>
              <a:endParaRPr sz="1300">
                <a:solidFill>
                  <a:srgbClr val="193EB0"/>
                </a:solidFill>
                <a:latin typeface="Arial"/>
                <a:ea typeface="Arial"/>
                <a:cs typeface="Arial"/>
                <a:sym typeface="Arial"/>
              </a:endParaRPr>
            </a:p>
          </p:txBody>
        </p:sp>
        <p:sp>
          <p:nvSpPr>
            <p:cNvPr id="563" name="Google Shape;563;p27"/>
            <p:cNvSpPr txBox="1"/>
            <p:nvPr/>
          </p:nvSpPr>
          <p:spPr>
            <a:xfrm>
              <a:off x="6494855" y="3911277"/>
              <a:ext cx="2799838" cy="212879"/>
            </a:xfrm>
            <a:prstGeom prst="rect">
              <a:avLst/>
            </a:prstGeom>
            <a:noFill/>
            <a:ln>
              <a:noFill/>
            </a:ln>
          </p:spPr>
          <p:txBody>
            <a:bodyPr anchorCtr="0" anchor="t" bIns="0" lIns="0" spcFirstLastPara="1" rIns="0" wrap="square" tIns="12675">
              <a:spAutoFit/>
            </a:bodyPr>
            <a:lstStyle/>
            <a:p>
              <a:pPr indent="0" lvl="0" marL="179016" marR="0" rtl="0" algn="l">
                <a:spcBef>
                  <a:spcPts val="0"/>
                </a:spcBef>
                <a:spcAft>
                  <a:spcPts val="0"/>
                </a:spcAft>
                <a:buNone/>
              </a:pPr>
              <a:r>
                <a:rPr lang="en-US" sz="1300">
                  <a:solidFill>
                    <a:schemeClr val="dk1"/>
                  </a:solidFill>
                  <a:latin typeface="Arial"/>
                  <a:ea typeface="Arial"/>
                  <a:cs typeface="Arial"/>
                  <a:sym typeface="Arial"/>
                </a:rPr>
                <a:t>03. </a:t>
              </a:r>
              <a:r>
                <a:rPr lang="en-US" sz="1300">
                  <a:solidFill>
                    <a:srgbClr val="193EB0"/>
                  </a:solidFill>
                  <a:latin typeface="Arial"/>
                  <a:ea typeface="Arial"/>
                  <a:cs typeface="Arial"/>
                  <a:sym typeface="Arial"/>
                </a:rPr>
                <a:t>Record</a:t>
              </a:r>
              <a:r>
                <a:rPr lang="en-US" sz="1300">
                  <a:solidFill>
                    <a:srgbClr val="58595B"/>
                  </a:solidFill>
                  <a:latin typeface="Arial"/>
                  <a:ea typeface="Arial"/>
                  <a:cs typeface="Arial"/>
                  <a:sym typeface="Arial"/>
                </a:rPr>
                <a:t> in Detail</a:t>
              </a:r>
              <a:r>
                <a:rPr lang="en-US" sz="1300">
                  <a:solidFill>
                    <a:srgbClr val="F68B5F"/>
                  </a:solidFill>
                  <a:latin typeface="Arial"/>
                  <a:ea typeface="Arial"/>
                  <a:cs typeface="Arial"/>
                  <a:sym typeface="Arial"/>
                </a:rPr>
                <a:t> </a:t>
              </a:r>
              <a:endParaRPr sz="1300">
                <a:solidFill>
                  <a:schemeClr val="dk1"/>
                </a:solidFill>
                <a:latin typeface="Arial"/>
                <a:ea typeface="Arial"/>
                <a:cs typeface="Arial"/>
                <a:sym typeface="Arial"/>
              </a:endParaRPr>
            </a:p>
          </p:txBody>
        </p:sp>
        <p:sp>
          <p:nvSpPr>
            <p:cNvPr id="564" name="Google Shape;564;p27"/>
            <p:cNvSpPr/>
            <p:nvPr/>
          </p:nvSpPr>
          <p:spPr>
            <a:xfrm>
              <a:off x="832774" y="4288052"/>
              <a:ext cx="2611066" cy="1938992"/>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There is no one right answer.</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Put yourself in the shoes of the person experiencing the problem and look at the problem from a new perspective.</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Write freely what they see, what they see, what they question.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Even minor findings can lead to very meaningful solutions, so think without limiting them.</a:t>
              </a:r>
              <a:endParaRPr sz="1200">
                <a:solidFill>
                  <a:schemeClr val="dk1"/>
                </a:solidFill>
                <a:latin typeface="Arial"/>
                <a:ea typeface="Arial"/>
                <a:cs typeface="Arial"/>
                <a:sym typeface="Arial"/>
              </a:endParaRPr>
            </a:p>
          </p:txBody>
        </p:sp>
        <p:sp>
          <p:nvSpPr>
            <p:cNvPr id="565" name="Google Shape;565;p27"/>
            <p:cNvSpPr/>
            <p:nvPr/>
          </p:nvSpPr>
          <p:spPr>
            <a:xfrm>
              <a:off x="3707049" y="4290624"/>
              <a:ext cx="2630521"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Observe the things that have been taken for granted.</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You may see things you've never seen before, and discover new problems.</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For example, are bookstores where people go to buy books?</a:t>
              </a:r>
              <a:endParaRPr sz="1200">
                <a:solidFill>
                  <a:schemeClr val="dk1"/>
                </a:solidFill>
                <a:latin typeface="Arial"/>
                <a:ea typeface="Arial"/>
                <a:cs typeface="Arial"/>
                <a:sym typeface="Arial"/>
              </a:endParaRPr>
            </a:p>
          </p:txBody>
        </p:sp>
        <p:sp>
          <p:nvSpPr>
            <p:cNvPr id="566" name="Google Shape;566;p27"/>
            <p:cNvSpPr/>
            <p:nvPr/>
          </p:nvSpPr>
          <p:spPr>
            <a:xfrm>
              <a:off x="6551579" y="4288052"/>
              <a:ext cx="2616034"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Writing down findings, questions, etc. in detail develops ideas and leads to more ideas.</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Your records will serve as an important foundation for finding true solutions in the next step, Direction Finder.</a:t>
              </a:r>
              <a:endParaRPr sz="1200">
                <a:solidFill>
                  <a:schemeClr val="dk1"/>
                </a:solidFill>
                <a:latin typeface="Arial"/>
                <a:ea typeface="Arial"/>
                <a:cs typeface="Arial"/>
                <a:sym typeface="Arial"/>
              </a:endParaRPr>
            </a:p>
          </p:txBody>
        </p:sp>
      </p:grpSp>
      <p:grpSp>
        <p:nvGrpSpPr>
          <p:cNvPr id="567" name="Google Shape;567;p27"/>
          <p:cNvGrpSpPr/>
          <p:nvPr/>
        </p:nvGrpSpPr>
        <p:grpSpPr>
          <a:xfrm>
            <a:off x="450000" y="450000"/>
            <a:ext cx="9018000" cy="276999"/>
            <a:chOff x="450000" y="450000"/>
            <a:chExt cx="9018000" cy="276999"/>
          </a:xfrm>
        </p:grpSpPr>
        <p:sp>
          <p:nvSpPr>
            <p:cNvPr id="568" name="Google Shape;568;p2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69" name="Google Shape;569;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570" name="Google Shape;570;p27"/>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28"/>
          <p:cNvGrpSpPr/>
          <p:nvPr/>
        </p:nvGrpSpPr>
        <p:grpSpPr>
          <a:xfrm>
            <a:off x="560209" y="2040029"/>
            <a:ext cx="8782409" cy="215375"/>
            <a:chOff x="1027113" y="2045625"/>
            <a:chExt cx="8785225" cy="215444"/>
          </a:xfrm>
        </p:grpSpPr>
        <p:sp>
          <p:nvSpPr>
            <p:cNvPr id="577" name="Google Shape;577;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578" name="Google Shape;578;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Observation and Investigation:</a:t>
              </a:r>
              <a:endParaRPr sz="1400">
                <a:solidFill>
                  <a:srgbClr val="262626"/>
                </a:solidFill>
                <a:latin typeface="Arial"/>
                <a:ea typeface="Arial"/>
                <a:cs typeface="Arial"/>
                <a:sym typeface="Arial"/>
              </a:endParaRPr>
            </a:p>
          </p:txBody>
        </p:sp>
      </p:grpSp>
      <p:sp>
        <p:nvSpPr>
          <p:cNvPr id="579" name="Google Shape;579;p28"/>
          <p:cNvSpPr/>
          <p:nvPr/>
        </p:nvSpPr>
        <p:spPr>
          <a:xfrm>
            <a:off x="712560" y="2296434"/>
            <a:ext cx="8630057" cy="84789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Visiting the site with team members, the team members observe each 15 minutes with four perspectives (people, tools, environment, and activities) of the survey guide.</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Organize the observations, findings, and questions related to each view in the appropriate guide plate.</a:t>
            </a:r>
            <a:endParaRPr/>
          </a:p>
        </p:txBody>
      </p:sp>
      <p:grpSp>
        <p:nvGrpSpPr>
          <p:cNvPr id="580" name="Google Shape;580;p28"/>
          <p:cNvGrpSpPr/>
          <p:nvPr/>
        </p:nvGrpSpPr>
        <p:grpSpPr>
          <a:xfrm>
            <a:off x="796202" y="3294318"/>
            <a:ext cx="8281658" cy="2697432"/>
            <a:chOff x="790414" y="3996505"/>
            <a:chExt cx="6287770" cy="1866864"/>
          </a:xfrm>
        </p:grpSpPr>
        <p:sp>
          <p:nvSpPr>
            <p:cNvPr id="581" name="Google Shape;581;p28"/>
            <p:cNvSpPr/>
            <p:nvPr/>
          </p:nvSpPr>
          <p:spPr>
            <a:xfrm>
              <a:off x="790414" y="4022505"/>
              <a:ext cx="6287770" cy="1840864"/>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82" name="Google Shape;582;p28"/>
            <p:cNvSpPr txBox="1"/>
            <p:nvPr/>
          </p:nvSpPr>
          <p:spPr>
            <a:xfrm>
              <a:off x="1232879" y="5006327"/>
              <a:ext cx="263926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ENVIRONMENT </a:t>
              </a:r>
              <a:r>
                <a:rPr lang="en-US" sz="1300">
                  <a:solidFill>
                    <a:srgbClr val="58595B"/>
                  </a:solidFill>
                  <a:latin typeface="Arial"/>
                  <a:ea typeface="Arial"/>
                  <a:cs typeface="Arial"/>
                  <a:sym typeface="Arial"/>
                </a:rPr>
                <a:t>Observing environment</a:t>
              </a:r>
              <a:endParaRPr sz="1300">
                <a:solidFill>
                  <a:schemeClr val="dk1"/>
                </a:solidFill>
                <a:latin typeface="Arial"/>
                <a:ea typeface="Arial"/>
                <a:cs typeface="Arial"/>
                <a:sym typeface="Arial"/>
              </a:endParaRPr>
            </a:p>
          </p:txBody>
        </p:sp>
        <p:sp>
          <p:nvSpPr>
            <p:cNvPr id="583" name="Google Shape;583;p28"/>
            <p:cNvSpPr txBox="1"/>
            <p:nvPr/>
          </p:nvSpPr>
          <p:spPr>
            <a:xfrm>
              <a:off x="873272" y="3996505"/>
              <a:ext cx="6143658" cy="346029"/>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PEOPLE</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Observing people 	</a:t>
              </a:r>
              <a:r>
                <a:rPr lang="en-US" sz="1300">
                  <a:solidFill>
                    <a:srgbClr val="193EB0"/>
                  </a:solidFill>
                  <a:latin typeface="Arial"/>
                  <a:ea typeface="Arial"/>
                  <a:cs typeface="Arial"/>
                  <a:sym typeface="Arial"/>
                </a:rPr>
                <a:t>                                  TOOLS </a:t>
              </a:r>
              <a:r>
                <a:rPr lang="en-US" sz="1300">
                  <a:solidFill>
                    <a:schemeClr val="dk1"/>
                  </a:solidFill>
                  <a:latin typeface="Arial"/>
                  <a:ea typeface="Arial"/>
                  <a:cs typeface="Arial"/>
                  <a:sym typeface="Arial"/>
                </a:rPr>
                <a:t>Observing tools</a:t>
              </a:r>
              <a:endParaRPr sz="1300">
                <a:solidFill>
                  <a:schemeClr val="dk1"/>
                </a:solidFill>
                <a:latin typeface="Arial"/>
                <a:ea typeface="Arial"/>
                <a:cs typeface="Arial"/>
                <a:sym typeface="Arial"/>
              </a:endParaRPr>
            </a:p>
          </p:txBody>
        </p:sp>
        <p:sp>
          <p:nvSpPr>
            <p:cNvPr id="584" name="Google Shape;584;p28"/>
            <p:cNvSpPr txBox="1"/>
            <p:nvPr/>
          </p:nvSpPr>
          <p:spPr>
            <a:xfrm>
              <a:off x="4353183" y="5006327"/>
              <a:ext cx="1593850" cy="147284"/>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ACTIVITY</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Observing activity</a:t>
              </a:r>
              <a:endParaRPr sz="1300">
                <a:solidFill>
                  <a:schemeClr val="dk1"/>
                </a:solidFill>
                <a:latin typeface="Arial"/>
                <a:ea typeface="Arial"/>
                <a:cs typeface="Arial"/>
                <a:sym typeface="Arial"/>
              </a:endParaRPr>
            </a:p>
          </p:txBody>
        </p:sp>
        <p:sp>
          <p:nvSpPr>
            <p:cNvPr id="585" name="Google Shape;585;p28"/>
            <p:cNvSpPr/>
            <p:nvPr/>
          </p:nvSpPr>
          <p:spPr>
            <a:xfrm>
              <a:off x="3934079" y="4161667"/>
              <a:ext cx="0" cy="1562735"/>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86" name="Google Shape;586;p28"/>
            <p:cNvSpPr/>
            <p:nvPr/>
          </p:nvSpPr>
          <p:spPr>
            <a:xfrm>
              <a:off x="964078" y="4891024"/>
              <a:ext cx="5940425"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87" name="Google Shape;587;p28"/>
            <p:cNvSpPr/>
            <p:nvPr/>
          </p:nvSpPr>
          <p:spPr>
            <a:xfrm>
              <a:off x="4099964" y="4991387"/>
              <a:ext cx="177177" cy="1771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88" name="Google Shape;588;p28"/>
            <p:cNvSpPr/>
            <p:nvPr/>
          </p:nvSpPr>
          <p:spPr>
            <a:xfrm>
              <a:off x="4120677" y="4165982"/>
              <a:ext cx="175779" cy="17595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89" name="Google Shape;589;p28"/>
            <p:cNvSpPr/>
            <p:nvPr/>
          </p:nvSpPr>
          <p:spPr>
            <a:xfrm>
              <a:off x="964075" y="4150964"/>
              <a:ext cx="205803" cy="2058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590" name="Google Shape;590;p28"/>
            <p:cNvSpPr/>
            <p:nvPr/>
          </p:nvSpPr>
          <p:spPr>
            <a:xfrm>
              <a:off x="969971" y="4967425"/>
              <a:ext cx="177177" cy="1771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591" name="Google Shape;591;p28"/>
          <p:cNvGrpSpPr/>
          <p:nvPr/>
        </p:nvGrpSpPr>
        <p:grpSpPr>
          <a:xfrm>
            <a:off x="450000" y="450000"/>
            <a:ext cx="9018000" cy="276999"/>
            <a:chOff x="450000" y="450000"/>
            <a:chExt cx="9018000" cy="276999"/>
          </a:xfrm>
        </p:grpSpPr>
        <p:sp>
          <p:nvSpPr>
            <p:cNvPr id="592" name="Google Shape;592;p2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593" name="Google Shape;593;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594" name="Google Shape;594;p28"/>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pSp>
        <p:nvGrpSpPr>
          <p:cNvPr id="600" name="Google Shape;600;p29"/>
          <p:cNvGrpSpPr/>
          <p:nvPr/>
        </p:nvGrpSpPr>
        <p:grpSpPr>
          <a:xfrm>
            <a:off x="560209" y="2040029"/>
            <a:ext cx="8782409" cy="215375"/>
            <a:chOff x="1027113" y="2045625"/>
            <a:chExt cx="8785225" cy="215444"/>
          </a:xfrm>
        </p:grpSpPr>
        <p:sp>
          <p:nvSpPr>
            <p:cNvPr id="601" name="Google Shape;60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02" name="Google Shape;60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Observation and investigation (Example):</a:t>
              </a:r>
              <a:endParaRPr sz="1400">
                <a:solidFill>
                  <a:srgbClr val="262626"/>
                </a:solidFill>
                <a:latin typeface="Arial"/>
                <a:ea typeface="Arial"/>
                <a:cs typeface="Arial"/>
                <a:sym typeface="Arial"/>
              </a:endParaRPr>
            </a:p>
          </p:txBody>
        </p:sp>
      </p:grpSp>
      <p:sp>
        <p:nvSpPr>
          <p:cNvPr id="603" name="Google Shape;603;p29"/>
          <p:cNvSpPr/>
          <p:nvPr/>
        </p:nvSpPr>
        <p:spPr>
          <a:xfrm>
            <a:off x="1018610" y="3120026"/>
            <a:ext cx="3659988" cy="5145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People who are not afford to go to regional medical clinic visit public health center </a:t>
            </a:r>
            <a:endParaRPr/>
          </a:p>
        </p:txBody>
      </p:sp>
      <p:sp>
        <p:nvSpPr>
          <p:cNvPr id="604" name="Google Shape;604;p29"/>
          <p:cNvSpPr/>
          <p:nvPr/>
        </p:nvSpPr>
        <p:spPr>
          <a:xfrm>
            <a:off x="5182510" y="3120026"/>
            <a:ext cx="3659988" cy="32996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Receive eye check ups without fundus camera</a:t>
            </a:r>
            <a:endParaRPr/>
          </a:p>
        </p:txBody>
      </p:sp>
      <p:sp>
        <p:nvSpPr>
          <p:cNvPr id="605" name="Google Shape;605;p29"/>
          <p:cNvSpPr/>
          <p:nvPr/>
        </p:nvSpPr>
        <p:spPr>
          <a:xfrm>
            <a:off x="1018610" y="4806214"/>
            <a:ext cx="3659988" cy="98634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Ocular diseases need to be diagnosed early and be given proper treatments</a:t>
            </a:r>
            <a:endParaRPr/>
          </a:p>
          <a:p>
            <a:pPr indent="-182508" lvl="0" marL="182508" marR="0" rtl="0" algn="l">
              <a:spcBef>
                <a:spcPts val="800"/>
              </a:spcBef>
              <a:spcAft>
                <a:spcPts val="0"/>
              </a:spcAft>
              <a:buClr>
                <a:srgbClr val="193EB0"/>
              </a:buClr>
              <a:buSzPts val="1200"/>
              <a:buFont typeface="Arial"/>
              <a:buChar char="‣"/>
            </a:pPr>
            <a:r>
              <a:rPr lang="en-US" sz="1200">
                <a:solidFill>
                  <a:srgbClr val="193EB0"/>
                </a:solidFill>
                <a:latin typeface="Arial"/>
                <a:ea typeface="Arial"/>
                <a:cs typeface="Arial"/>
                <a:sym typeface="Arial"/>
              </a:rPr>
              <a:t>Most people in developing countries miss this chance when they visit public health center</a:t>
            </a:r>
            <a:endParaRPr/>
          </a:p>
        </p:txBody>
      </p:sp>
      <p:sp>
        <p:nvSpPr>
          <p:cNvPr id="606" name="Google Shape;606;p29"/>
          <p:cNvSpPr/>
          <p:nvPr/>
        </p:nvSpPr>
        <p:spPr>
          <a:xfrm>
            <a:off x="5182510" y="4806214"/>
            <a:ext cx="3659988" cy="6991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Most people are prescribed simple analgesic without being diagnosed disease and dissatisfied with the treatment</a:t>
            </a:r>
            <a:endParaRPr sz="1200">
              <a:solidFill>
                <a:srgbClr val="193EB0"/>
              </a:solidFill>
              <a:latin typeface="Arial"/>
              <a:ea typeface="Arial"/>
              <a:cs typeface="Arial"/>
              <a:sym typeface="Arial"/>
            </a:endParaRPr>
          </a:p>
        </p:txBody>
      </p:sp>
      <p:grpSp>
        <p:nvGrpSpPr>
          <p:cNvPr id="607" name="Google Shape;607;p29"/>
          <p:cNvGrpSpPr/>
          <p:nvPr/>
        </p:nvGrpSpPr>
        <p:grpSpPr>
          <a:xfrm>
            <a:off x="796202" y="2465480"/>
            <a:ext cx="8281658" cy="3550937"/>
            <a:chOff x="796457" y="2505824"/>
            <a:chExt cx="8284313" cy="3552075"/>
          </a:xfrm>
        </p:grpSpPr>
        <p:sp>
          <p:nvSpPr>
            <p:cNvPr id="608" name="Google Shape;608;p29"/>
            <p:cNvSpPr txBox="1"/>
            <p:nvPr/>
          </p:nvSpPr>
          <p:spPr>
            <a:xfrm>
              <a:off x="1379417" y="4377662"/>
              <a:ext cx="3300681"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ENVIRONMENT</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Observing environment</a:t>
              </a:r>
              <a:endParaRPr sz="1300">
                <a:solidFill>
                  <a:schemeClr val="dk1"/>
                </a:solidFill>
                <a:latin typeface="Arial"/>
                <a:ea typeface="Arial"/>
                <a:cs typeface="Arial"/>
                <a:sym typeface="Arial"/>
              </a:endParaRPr>
            </a:p>
          </p:txBody>
        </p:sp>
        <p:sp>
          <p:nvSpPr>
            <p:cNvPr id="609" name="Google Shape;609;p29"/>
            <p:cNvSpPr txBox="1"/>
            <p:nvPr/>
          </p:nvSpPr>
          <p:spPr>
            <a:xfrm>
              <a:off x="905625" y="2505824"/>
              <a:ext cx="8094441" cy="500138"/>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PEOPLE</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Observing people 	                                  </a:t>
              </a:r>
              <a:r>
                <a:rPr lang="en-US" sz="1300">
                  <a:solidFill>
                    <a:srgbClr val="193EB0"/>
                  </a:solidFill>
                  <a:latin typeface="Arial"/>
                  <a:ea typeface="Arial"/>
                  <a:cs typeface="Arial"/>
                  <a:sym typeface="Arial"/>
                </a:rPr>
                <a:t>TOOLS</a:t>
              </a:r>
              <a:r>
                <a:rPr lang="en-US" sz="1300">
                  <a:solidFill>
                    <a:srgbClr val="F68B5F"/>
                  </a:solidFill>
                  <a:latin typeface="Arial"/>
                  <a:ea typeface="Arial"/>
                  <a:cs typeface="Arial"/>
                  <a:sym typeface="Arial"/>
                </a:rPr>
                <a:t> </a:t>
              </a:r>
              <a:r>
                <a:rPr lang="en-US" sz="1300">
                  <a:solidFill>
                    <a:schemeClr val="dk1"/>
                  </a:solidFill>
                  <a:latin typeface="Arial"/>
                  <a:ea typeface="Arial"/>
                  <a:cs typeface="Arial"/>
                  <a:sym typeface="Arial"/>
                </a:rPr>
                <a:t>Observing tools</a:t>
              </a:r>
              <a:endParaRPr sz="1300">
                <a:solidFill>
                  <a:schemeClr val="dk1"/>
                </a:solidFill>
                <a:latin typeface="Arial"/>
                <a:ea typeface="Arial"/>
                <a:cs typeface="Arial"/>
                <a:sym typeface="Arial"/>
              </a:endParaRPr>
            </a:p>
          </p:txBody>
        </p:sp>
        <p:sp>
          <p:nvSpPr>
            <p:cNvPr id="610" name="Google Shape;610;p29"/>
            <p:cNvSpPr txBox="1"/>
            <p:nvPr/>
          </p:nvSpPr>
          <p:spPr>
            <a:xfrm>
              <a:off x="5490505" y="4377662"/>
              <a:ext cx="2099942" cy="21287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ACTIVITY</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Observing activity</a:t>
              </a:r>
              <a:endParaRPr sz="1300">
                <a:solidFill>
                  <a:schemeClr val="dk1"/>
                </a:solidFill>
                <a:latin typeface="Arial"/>
                <a:ea typeface="Arial"/>
                <a:cs typeface="Arial"/>
                <a:sym typeface="Arial"/>
              </a:endParaRPr>
            </a:p>
          </p:txBody>
        </p:sp>
        <p:grpSp>
          <p:nvGrpSpPr>
            <p:cNvPr id="611" name="Google Shape;611;p29"/>
            <p:cNvGrpSpPr/>
            <p:nvPr/>
          </p:nvGrpSpPr>
          <p:grpSpPr>
            <a:xfrm>
              <a:off x="796457" y="2543402"/>
              <a:ext cx="8284313" cy="3514497"/>
              <a:chOff x="796457" y="2543403"/>
              <a:chExt cx="8284313" cy="2660718"/>
            </a:xfrm>
          </p:grpSpPr>
          <p:sp>
            <p:nvSpPr>
              <p:cNvPr id="612" name="Google Shape;612;p29"/>
              <p:cNvSpPr/>
              <p:nvPr/>
            </p:nvSpPr>
            <p:spPr>
              <a:xfrm>
                <a:off x="796457" y="2543403"/>
                <a:ext cx="8284313" cy="2660718"/>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nvGrpSpPr>
              <p:cNvPr id="613" name="Google Shape;613;p29"/>
              <p:cNvGrpSpPr/>
              <p:nvPr/>
            </p:nvGrpSpPr>
            <p:grpSpPr>
              <a:xfrm>
                <a:off x="1025264" y="2744543"/>
                <a:ext cx="7826676" cy="2258720"/>
                <a:chOff x="1025264" y="2744543"/>
                <a:chExt cx="7826676" cy="2258720"/>
              </a:xfrm>
            </p:grpSpPr>
            <p:sp>
              <p:nvSpPr>
                <p:cNvPr id="614" name="Google Shape;614;p29"/>
                <p:cNvSpPr/>
                <p:nvPr/>
              </p:nvSpPr>
              <p:spPr>
                <a:xfrm>
                  <a:off x="4938324" y="2744543"/>
                  <a:ext cx="0" cy="2258720"/>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15" name="Google Shape;615;p29"/>
                <p:cNvSpPr/>
                <p:nvPr/>
              </p:nvSpPr>
              <p:spPr>
                <a:xfrm>
                  <a:off x="1025264" y="3798729"/>
                  <a:ext cx="7826676"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sp>
          <p:nvSpPr>
            <p:cNvPr id="616" name="Google Shape;616;p29"/>
            <p:cNvSpPr/>
            <p:nvPr/>
          </p:nvSpPr>
          <p:spPr>
            <a:xfrm>
              <a:off x="5185589" y="4382498"/>
              <a:ext cx="233436" cy="25606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17" name="Google Shape;617;p29"/>
            <p:cNvSpPr/>
            <p:nvPr/>
          </p:nvSpPr>
          <p:spPr>
            <a:xfrm>
              <a:off x="5184172" y="2750780"/>
              <a:ext cx="231594" cy="2543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18" name="Google Shape;618;p29"/>
            <p:cNvSpPr/>
            <p:nvPr/>
          </p:nvSpPr>
          <p:spPr>
            <a:xfrm>
              <a:off x="1025260" y="2729073"/>
              <a:ext cx="271151" cy="2974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619" name="Google Shape;619;p29"/>
            <p:cNvSpPr/>
            <p:nvPr/>
          </p:nvSpPr>
          <p:spPr>
            <a:xfrm>
              <a:off x="1062975" y="4356068"/>
              <a:ext cx="233436" cy="25606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nvGrpSpPr>
          <p:cNvPr id="620" name="Google Shape;620;p29"/>
          <p:cNvGrpSpPr/>
          <p:nvPr/>
        </p:nvGrpSpPr>
        <p:grpSpPr>
          <a:xfrm>
            <a:off x="450000" y="450000"/>
            <a:ext cx="9018000" cy="276999"/>
            <a:chOff x="450000" y="450000"/>
            <a:chExt cx="9018000" cy="276999"/>
          </a:xfrm>
        </p:grpSpPr>
        <p:sp>
          <p:nvSpPr>
            <p:cNvPr id="621" name="Google Shape;621;p2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622" name="Google Shape;622;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623" name="Google Shape;623;p29"/>
          <p:cNvSpPr/>
          <p:nvPr/>
        </p:nvSpPr>
        <p:spPr>
          <a:xfrm>
            <a:off x="548307" y="1477044"/>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Discover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Design Thinking</a:t>
            </a:r>
            <a:endParaRPr/>
          </a:p>
        </p:txBody>
      </p:sp>
      <p:sp>
        <p:nvSpPr>
          <p:cNvPr id="72" name="Google Shape;72;p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UNIT 1.</a:t>
            </a:r>
            <a:endParaRPr b="0" i="0" sz="2000" u="none" cap="none" strike="noStrike">
              <a:solidFill>
                <a:srgbClr val="7F7F7F"/>
              </a:solidFill>
              <a:latin typeface="Arial"/>
              <a:ea typeface="Arial"/>
              <a:cs typeface="Arial"/>
              <a:sym typeface="Arial"/>
            </a:endParaRPr>
          </a:p>
        </p:txBody>
      </p:sp>
      <p:grpSp>
        <p:nvGrpSpPr>
          <p:cNvPr id="73" name="Google Shape;73;p3"/>
          <p:cNvGrpSpPr/>
          <p:nvPr/>
        </p:nvGrpSpPr>
        <p:grpSpPr>
          <a:xfrm>
            <a:off x="1051644" y="3971927"/>
            <a:ext cx="5702300" cy="708006"/>
            <a:chOff x="1051644" y="4065237"/>
            <a:chExt cx="5702300" cy="708006"/>
          </a:xfrm>
        </p:grpSpPr>
        <p:sp>
          <p:nvSpPr>
            <p:cNvPr id="74" name="Google Shape;74;p3"/>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1.1. What is Design Thinking and Why?</a:t>
              </a:r>
              <a:endParaRPr/>
            </a:p>
          </p:txBody>
        </p:sp>
        <p:sp>
          <p:nvSpPr>
            <p:cNvPr id="75" name="Google Shape;75;p3"/>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1429A0"/>
                </a:solidFill>
                <a:latin typeface="Calibri"/>
                <a:ea typeface="Calibri"/>
                <a:cs typeface="Calibri"/>
                <a:sym typeface="Calibri"/>
              </a:endParaRPr>
            </a:p>
          </p:txBody>
        </p:sp>
        <p:sp>
          <p:nvSpPr>
            <p:cNvPr id="76" name="Google Shape;76;p3"/>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A5A5A5"/>
                  </a:solidFill>
                  <a:latin typeface="Arial"/>
                  <a:ea typeface="Arial"/>
                  <a:cs typeface="Arial"/>
                  <a:sym typeface="Arial"/>
                </a:rPr>
                <a:t>1.2. Five Steps of Design Thinking</a:t>
              </a:r>
              <a:endParaRPr b="0" i="0" sz="1800" u="none" cap="none" strike="noStrike">
                <a:solidFill>
                  <a:srgbClr val="A5A5A5"/>
                </a:solidFill>
                <a:latin typeface="Arial"/>
                <a:ea typeface="Arial"/>
                <a:cs typeface="Arial"/>
                <a:sym typeface="Arial"/>
              </a:endParaRPr>
            </a:p>
          </p:txBody>
        </p:sp>
        <p:sp>
          <p:nvSpPr>
            <p:cNvPr id="77" name="Google Shape;77;p3"/>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rgbClr val="1429A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grpSp>
        <p:nvGrpSpPr>
          <p:cNvPr id="630" name="Google Shape;630;p30"/>
          <p:cNvGrpSpPr/>
          <p:nvPr/>
        </p:nvGrpSpPr>
        <p:grpSpPr>
          <a:xfrm>
            <a:off x="560209" y="2040029"/>
            <a:ext cx="8782409" cy="215375"/>
            <a:chOff x="1027113" y="2045625"/>
            <a:chExt cx="8785225" cy="215444"/>
          </a:xfrm>
        </p:grpSpPr>
        <p:sp>
          <p:nvSpPr>
            <p:cNvPr id="631" name="Google Shape;631;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32" name="Google Shape;632;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Step #3: Analyze</a:t>
              </a:r>
              <a:endParaRPr/>
            </a:p>
          </p:txBody>
        </p:sp>
      </p:grpSp>
      <p:sp>
        <p:nvSpPr>
          <p:cNvPr id="633" name="Google Shape;633;p30"/>
          <p:cNvSpPr/>
          <p:nvPr/>
        </p:nvSpPr>
        <p:spPr>
          <a:xfrm>
            <a:off x="712560" y="4700124"/>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Interiorize the problem as one’s own.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Learn more about persona and understand situation and circumstances more deeply </a:t>
            </a:r>
            <a:endParaRPr/>
          </a:p>
        </p:txBody>
      </p:sp>
      <p:grpSp>
        <p:nvGrpSpPr>
          <p:cNvPr id="634" name="Google Shape;634;p30"/>
          <p:cNvGrpSpPr/>
          <p:nvPr/>
        </p:nvGrpSpPr>
        <p:grpSpPr>
          <a:xfrm>
            <a:off x="2365987" y="2679996"/>
            <a:ext cx="5323201" cy="1675275"/>
            <a:chOff x="2442422" y="2564058"/>
            <a:chExt cx="5323201" cy="1675275"/>
          </a:xfrm>
        </p:grpSpPr>
        <p:grpSp>
          <p:nvGrpSpPr>
            <p:cNvPr id="635" name="Google Shape;635;p30"/>
            <p:cNvGrpSpPr/>
            <p:nvPr/>
          </p:nvGrpSpPr>
          <p:grpSpPr>
            <a:xfrm>
              <a:off x="2442422" y="2564058"/>
              <a:ext cx="5323201" cy="1675275"/>
              <a:chOff x="2441617" y="2563781"/>
              <a:chExt cx="5324908" cy="1675812"/>
            </a:xfrm>
          </p:grpSpPr>
          <p:sp>
            <p:nvSpPr>
              <p:cNvPr id="636" name="Google Shape;636;p30"/>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37" name="Google Shape;637;p30"/>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Define</a:t>
                </a:r>
                <a:endParaRPr/>
              </a:p>
            </p:txBody>
          </p:sp>
          <p:sp>
            <p:nvSpPr>
              <p:cNvPr id="638" name="Google Shape;638;p30"/>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39" name="Google Shape;639;p30"/>
              <p:cNvSpPr txBox="1"/>
              <p:nvPr/>
            </p:nvSpPr>
            <p:spPr>
              <a:xfrm>
                <a:off x="3530812" y="363722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Discover</a:t>
                </a:r>
                <a:endParaRPr sz="1300">
                  <a:solidFill>
                    <a:srgbClr val="3F3F3F"/>
                  </a:solidFill>
                  <a:latin typeface="Arial"/>
                  <a:ea typeface="Arial"/>
                  <a:cs typeface="Arial"/>
                  <a:sym typeface="Arial"/>
                </a:endParaRPr>
              </a:p>
            </p:txBody>
          </p:sp>
          <p:sp>
            <p:nvSpPr>
              <p:cNvPr id="640" name="Google Shape;640;p30"/>
              <p:cNvSpPr/>
              <p:nvPr/>
            </p:nvSpPr>
            <p:spPr>
              <a:xfrm>
                <a:off x="4538882"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641" name="Google Shape;641;p30"/>
              <p:cNvSpPr txBox="1"/>
              <p:nvPr/>
            </p:nvSpPr>
            <p:spPr>
              <a:xfrm>
                <a:off x="4579444" y="296788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Analyze</a:t>
                </a:r>
                <a:endParaRPr sz="1400">
                  <a:solidFill>
                    <a:srgbClr val="FFFFFF"/>
                  </a:solidFill>
                  <a:latin typeface="Arial"/>
                  <a:ea typeface="Arial"/>
                  <a:cs typeface="Arial"/>
                  <a:sym typeface="Arial"/>
                </a:endParaRPr>
              </a:p>
            </p:txBody>
          </p:sp>
          <p:sp>
            <p:nvSpPr>
              <p:cNvPr id="642" name="Google Shape;642;p30"/>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43" name="Google Shape;643;p30"/>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644" name="Google Shape;644;p30"/>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Test</a:t>
                </a:r>
                <a:endParaRPr/>
              </a:p>
            </p:txBody>
          </p:sp>
        </p:grpSp>
        <p:sp>
          <p:nvSpPr>
            <p:cNvPr id="645" name="Google Shape;645;p30"/>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Ideate &amp; Prototype</a:t>
              </a:r>
              <a:endParaRPr/>
            </a:p>
          </p:txBody>
        </p:sp>
      </p:grpSp>
      <p:grpSp>
        <p:nvGrpSpPr>
          <p:cNvPr id="646" name="Google Shape;646;p30"/>
          <p:cNvGrpSpPr/>
          <p:nvPr/>
        </p:nvGrpSpPr>
        <p:grpSpPr>
          <a:xfrm>
            <a:off x="450000" y="450000"/>
            <a:ext cx="9018000" cy="276999"/>
            <a:chOff x="450000" y="450000"/>
            <a:chExt cx="9018000" cy="276999"/>
          </a:xfrm>
        </p:grpSpPr>
        <p:sp>
          <p:nvSpPr>
            <p:cNvPr id="647" name="Google Shape;647;p3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648" name="Google Shape;648;p3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31"/>
          <p:cNvGrpSpPr/>
          <p:nvPr/>
        </p:nvGrpSpPr>
        <p:grpSpPr>
          <a:xfrm>
            <a:off x="560209" y="2040029"/>
            <a:ext cx="8782409" cy="215375"/>
            <a:chOff x="1027113" y="2045625"/>
            <a:chExt cx="8785225" cy="215444"/>
          </a:xfrm>
        </p:grpSpPr>
        <p:sp>
          <p:nvSpPr>
            <p:cNvPr id="655" name="Google Shape;655;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56" name="Google Shape;656;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657" name="Google Shape;657;p31"/>
          <p:cNvSpPr/>
          <p:nvPr/>
        </p:nvSpPr>
        <p:spPr>
          <a:xfrm>
            <a:off x="710973" y="2318526"/>
            <a:ext cx="8630057" cy="325803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Definition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Persona is a hypothetical person who represents the type of people who can use a product or service and is based on data obtained from various surveys.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Through the process of setting up the Persona we think is who the solution is, thinking about the beneficiary's position, and building consensus, the Persona created in the Analize process continues to be a tool to identify what a recipient really needs. If we can truly understand and empathize with the persona we've created, the solution that we're going to create will be a necessary, sustainable solution for the world.</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What to consider when creating Personas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Based on the research we found ourselves to predict most closely how someone will behave in a particular situation and environment. You don't need to use the actual survey, but like introducing my best friend, draw a Persona with a distinct personality.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You don't have to worry that Persona will look biased. Personas don't have to be generalized. They characteristically paint Personas even though they're a bit extreme.</a:t>
            </a:r>
            <a:endParaRPr/>
          </a:p>
        </p:txBody>
      </p:sp>
      <p:grpSp>
        <p:nvGrpSpPr>
          <p:cNvPr id="658" name="Google Shape;658;p31"/>
          <p:cNvGrpSpPr/>
          <p:nvPr/>
        </p:nvGrpSpPr>
        <p:grpSpPr>
          <a:xfrm>
            <a:off x="450000" y="450000"/>
            <a:ext cx="9018000" cy="276999"/>
            <a:chOff x="450000" y="450000"/>
            <a:chExt cx="9018000" cy="276999"/>
          </a:xfrm>
        </p:grpSpPr>
        <p:sp>
          <p:nvSpPr>
            <p:cNvPr id="659" name="Google Shape;659;p3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660" name="Google Shape;660;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661" name="Google Shape;661;p3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32"/>
          <p:cNvGrpSpPr/>
          <p:nvPr/>
        </p:nvGrpSpPr>
        <p:grpSpPr>
          <a:xfrm>
            <a:off x="560209" y="2040029"/>
            <a:ext cx="8782409" cy="215375"/>
            <a:chOff x="1027113" y="2045625"/>
            <a:chExt cx="8785225" cy="215444"/>
          </a:xfrm>
        </p:grpSpPr>
        <p:sp>
          <p:nvSpPr>
            <p:cNvPr id="668" name="Google Shape;668;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69" name="Google Shape;669;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670" name="Google Shape;670;p32"/>
          <p:cNvSpPr/>
          <p:nvPr/>
        </p:nvSpPr>
        <p:spPr>
          <a:xfrm>
            <a:off x="710973" y="2318525"/>
            <a:ext cx="8630057" cy="104788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Demographic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By setting objective elements that describe a persona, such as age, gender, and occupation, it is easy for anyone to think about who the person is. By subdividing the persona with this basic information, it becomes clear which group of people the persona represents.</a:t>
            </a:r>
            <a:endParaRPr/>
          </a:p>
        </p:txBody>
      </p:sp>
      <p:sp>
        <p:nvSpPr>
          <p:cNvPr id="671" name="Google Shape;671;p32"/>
          <p:cNvSpPr/>
          <p:nvPr/>
        </p:nvSpPr>
        <p:spPr>
          <a:xfrm>
            <a:off x="1353503" y="3470168"/>
            <a:ext cx="7800657" cy="155567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I am _____ years old.</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My job is ________________, and what I do is ___________________.</a:t>
            </a:r>
            <a:endParaRPr sz="1400">
              <a:solidFill>
                <a:srgbClr val="1428A0"/>
              </a:solidFill>
              <a:latin typeface="Arial"/>
              <a:ea typeface="Arial"/>
              <a:cs typeface="Arial"/>
              <a:sym typeface="Arial"/>
            </a:endParaRPr>
          </a:p>
        </p:txBody>
      </p:sp>
      <p:grpSp>
        <p:nvGrpSpPr>
          <p:cNvPr id="672" name="Google Shape;672;p32"/>
          <p:cNvGrpSpPr/>
          <p:nvPr/>
        </p:nvGrpSpPr>
        <p:grpSpPr>
          <a:xfrm>
            <a:off x="450000" y="450000"/>
            <a:ext cx="9018000" cy="276999"/>
            <a:chOff x="450000" y="450000"/>
            <a:chExt cx="9018000" cy="276999"/>
          </a:xfrm>
        </p:grpSpPr>
        <p:sp>
          <p:nvSpPr>
            <p:cNvPr id="673" name="Google Shape;673;p3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674" name="Google Shape;674;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675" name="Google Shape;675;p3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33"/>
          <p:cNvGrpSpPr/>
          <p:nvPr/>
        </p:nvGrpSpPr>
        <p:grpSpPr>
          <a:xfrm>
            <a:off x="560209" y="2040029"/>
            <a:ext cx="8782409" cy="215375"/>
            <a:chOff x="1027113" y="2045625"/>
            <a:chExt cx="8785225" cy="215444"/>
          </a:xfrm>
        </p:grpSpPr>
        <p:sp>
          <p:nvSpPr>
            <p:cNvPr id="682" name="Google Shape;682;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83" name="Google Shape;683;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684" name="Google Shape;684;p33"/>
          <p:cNvSpPr/>
          <p:nvPr/>
        </p:nvSpPr>
        <p:spPr>
          <a:xfrm>
            <a:off x="710973" y="2318727"/>
            <a:ext cx="8630057" cy="305804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Touchpoint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What kind of person do we set up to meet people, what things to carry, and in what environment?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By looking at Persona's life through social groups, essential items, and key environments, we can map out specifically what the recipient wants in an environment and what factors should be considered in order for the solution to be meaningful to be used for future development.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Social Group: What kind of people does Persona live with, talk to, and share her thoughts? I think about the people around Persona, and I think about who is and why it is now.</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Essential Items: What items does Persona carry around all the time or are important items? While looking at the essential items, we also think about why such items are essential for Persona.</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Major Environments: Where do Personas usually spend their time? Think about it all, including physical environments such as schools, stores, banks, and bus stops, as well as digital environments such as websites, SNS pages and mobile apps.</a:t>
            </a:r>
            <a:endParaRPr/>
          </a:p>
        </p:txBody>
      </p:sp>
      <p:grpSp>
        <p:nvGrpSpPr>
          <p:cNvPr id="685" name="Google Shape;685;p33"/>
          <p:cNvGrpSpPr/>
          <p:nvPr/>
        </p:nvGrpSpPr>
        <p:grpSpPr>
          <a:xfrm>
            <a:off x="450000" y="450000"/>
            <a:ext cx="9018000" cy="276999"/>
            <a:chOff x="450000" y="450000"/>
            <a:chExt cx="9018000" cy="276999"/>
          </a:xfrm>
        </p:grpSpPr>
        <p:sp>
          <p:nvSpPr>
            <p:cNvPr id="686" name="Google Shape;686;p3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687" name="Google Shape;687;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688" name="Google Shape;688;p3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34"/>
          <p:cNvGrpSpPr/>
          <p:nvPr/>
        </p:nvGrpSpPr>
        <p:grpSpPr>
          <a:xfrm>
            <a:off x="560209" y="2040029"/>
            <a:ext cx="8782409" cy="215375"/>
            <a:chOff x="1027113" y="2045625"/>
            <a:chExt cx="8785225" cy="215444"/>
          </a:xfrm>
        </p:grpSpPr>
        <p:sp>
          <p:nvSpPr>
            <p:cNvPr id="695" name="Google Shape;695;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696" name="Google Shape;696;p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697" name="Google Shape;697;p34"/>
          <p:cNvSpPr/>
          <p:nvPr/>
        </p:nvSpPr>
        <p:spPr>
          <a:xfrm>
            <a:off x="710973" y="2318525"/>
            <a:ext cx="8630057" cy="276062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Value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Based on the findings from various surveys, it defines the 'value' that the beneficiary thinks meaningfully. What does this person think as the most important thing? What makes this person happy? Is there anything you try to keep?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Based on the following questions, try to find the core value our Persona has.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In order to solve the problem in the right direction, it is very important to find the core value that Persona thinks is meaningful.</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698" name="Google Shape;698;p34"/>
          <p:cNvSpPr/>
          <p:nvPr/>
        </p:nvSpPr>
        <p:spPr>
          <a:xfrm>
            <a:off x="1328841" y="4287493"/>
            <a:ext cx="7906385" cy="1353005"/>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What amuses me is _______________________________________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What I think is important to me is 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What I hate very much is  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My goal is ______________________________________________ .</a:t>
            </a:r>
            <a:endParaRPr sz="1400">
              <a:solidFill>
                <a:srgbClr val="1428A0"/>
              </a:solidFill>
              <a:latin typeface="Arial"/>
              <a:ea typeface="Arial"/>
              <a:cs typeface="Arial"/>
              <a:sym typeface="Arial"/>
            </a:endParaRPr>
          </a:p>
        </p:txBody>
      </p:sp>
      <p:grpSp>
        <p:nvGrpSpPr>
          <p:cNvPr id="699" name="Google Shape;699;p34"/>
          <p:cNvGrpSpPr/>
          <p:nvPr/>
        </p:nvGrpSpPr>
        <p:grpSpPr>
          <a:xfrm>
            <a:off x="450000" y="450000"/>
            <a:ext cx="9018000" cy="276999"/>
            <a:chOff x="450000" y="450000"/>
            <a:chExt cx="9018000" cy="276999"/>
          </a:xfrm>
        </p:grpSpPr>
        <p:sp>
          <p:nvSpPr>
            <p:cNvPr id="700" name="Google Shape;700;p3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701" name="Google Shape;701;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702" name="Google Shape;702;p3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35"/>
          <p:cNvGrpSpPr/>
          <p:nvPr/>
        </p:nvGrpSpPr>
        <p:grpSpPr>
          <a:xfrm>
            <a:off x="560209" y="2040029"/>
            <a:ext cx="8782409" cy="215375"/>
            <a:chOff x="1027113" y="2045625"/>
            <a:chExt cx="8785225" cy="215444"/>
          </a:xfrm>
        </p:grpSpPr>
        <p:sp>
          <p:nvSpPr>
            <p:cNvPr id="709" name="Google Shape;709;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10" name="Google Shape;710;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711" name="Google Shape;711;p35"/>
          <p:cNvSpPr/>
          <p:nvPr/>
        </p:nvSpPr>
        <p:spPr>
          <a:xfrm>
            <a:off x="710973" y="2318525"/>
            <a:ext cx="8630057" cy="175554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Behavior</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Describes actions that reflect the core values of Persona..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Even in the same problematic  situation, people's behavior can vary depending on what they value.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Consider and list the behaviors that directly or indirectly relate to the problems we have defined that best represent Persona's thoughts.</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712" name="Google Shape;712;p35"/>
          <p:cNvGrpSpPr/>
          <p:nvPr/>
        </p:nvGrpSpPr>
        <p:grpSpPr>
          <a:xfrm>
            <a:off x="450000" y="450000"/>
            <a:ext cx="9018000" cy="276999"/>
            <a:chOff x="450000" y="450000"/>
            <a:chExt cx="9018000" cy="276999"/>
          </a:xfrm>
        </p:grpSpPr>
        <p:sp>
          <p:nvSpPr>
            <p:cNvPr id="713" name="Google Shape;713;p3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714" name="Google Shape;714;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715" name="Google Shape;715;p3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36"/>
          <p:cNvGrpSpPr/>
          <p:nvPr/>
        </p:nvGrpSpPr>
        <p:grpSpPr>
          <a:xfrm>
            <a:off x="560209" y="2044065"/>
            <a:ext cx="8782409" cy="215375"/>
            <a:chOff x="1027113" y="2045625"/>
            <a:chExt cx="8785225" cy="215444"/>
          </a:xfrm>
        </p:grpSpPr>
        <p:sp>
          <p:nvSpPr>
            <p:cNvPr id="722" name="Google Shape;722;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23" name="Google Shape;723;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a:t>
              </a:r>
              <a:endParaRPr/>
            </a:p>
          </p:txBody>
        </p:sp>
      </p:grpSp>
      <p:sp>
        <p:nvSpPr>
          <p:cNvPr id="724" name="Google Shape;724;p36"/>
          <p:cNvSpPr/>
          <p:nvPr/>
        </p:nvSpPr>
        <p:spPr>
          <a:xfrm>
            <a:off x="710973" y="2316798"/>
            <a:ext cx="8630057" cy="225808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   Wants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Describe what the beneficiary wants based on his or her core values and behavior.</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By thinking specifically about what the beneficiary wants and expressing it in one sentence, we set the direction of the solution that we will develop in the future.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What are some of the inconveniences Persona feels, and in what direction do you want them to be resolved in the future?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What is the first thing that needs to be addressed? What can be better now?</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Look at the wants described with Persona's mind and think about their priorities.</a:t>
            </a:r>
            <a:endParaRPr/>
          </a:p>
        </p:txBody>
      </p:sp>
      <p:grpSp>
        <p:nvGrpSpPr>
          <p:cNvPr id="725" name="Google Shape;725;p36"/>
          <p:cNvGrpSpPr/>
          <p:nvPr/>
        </p:nvGrpSpPr>
        <p:grpSpPr>
          <a:xfrm>
            <a:off x="450000" y="450000"/>
            <a:ext cx="9018000" cy="276999"/>
            <a:chOff x="450000" y="450000"/>
            <a:chExt cx="9018000" cy="276999"/>
          </a:xfrm>
        </p:grpSpPr>
        <p:sp>
          <p:nvSpPr>
            <p:cNvPr id="726" name="Google Shape;726;p3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727" name="Google Shape;727;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728" name="Google Shape;728;p3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37"/>
          <p:cNvGrpSpPr/>
          <p:nvPr/>
        </p:nvGrpSpPr>
        <p:grpSpPr>
          <a:xfrm>
            <a:off x="560209" y="2040463"/>
            <a:ext cx="8782409" cy="215375"/>
            <a:chOff x="1027113" y="2045625"/>
            <a:chExt cx="8785225" cy="215444"/>
          </a:xfrm>
        </p:grpSpPr>
        <p:sp>
          <p:nvSpPr>
            <p:cNvPr id="735" name="Google Shape;735;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36" name="Google Shape;736;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 (Example):</a:t>
              </a:r>
              <a:endParaRPr/>
            </a:p>
          </p:txBody>
        </p:sp>
      </p:grpSp>
      <p:sp>
        <p:nvSpPr>
          <p:cNvPr id="737" name="Google Shape;737;p37"/>
          <p:cNvSpPr/>
          <p:nvPr/>
        </p:nvSpPr>
        <p:spPr>
          <a:xfrm>
            <a:off x="712560" y="2593901"/>
            <a:ext cx="8344944" cy="1947620"/>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I am 55 years old.</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I am a daily wage construction worker, and what I do is building houses located in the suburban area.</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What amuses me is a meal voucher provided by municipality.</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What I think is important to me is save money as much as I can since I might have no work to do if I get older.</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What I hate very much is the fact that blurriness in the eye disturbs me a lot recently.</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My goal is to achieve economic stability without worrying about subsistence</a:t>
            </a:r>
            <a:endParaRPr sz="1400">
              <a:solidFill>
                <a:srgbClr val="1428A0"/>
              </a:solidFill>
              <a:latin typeface="Arial"/>
              <a:ea typeface="Arial"/>
              <a:cs typeface="Arial"/>
              <a:sym typeface="Arial"/>
            </a:endParaRPr>
          </a:p>
        </p:txBody>
      </p:sp>
      <p:grpSp>
        <p:nvGrpSpPr>
          <p:cNvPr id="738" name="Google Shape;738;p37"/>
          <p:cNvGrpSpPr/>
          <p:nvPr/>
        </p:nvGrpSpPr>
        <p:grpSpPr>
          <a:xfrm>
            <a:off x="450000" y="450000"/>
            <a:ext cx="9018000" cy="276999"/>
            <a:chOff x="450000" y="450000"/>
            <a:chExt cx="9018000" cy="276999"/>
          </a:xfrm>
        </p:grpSpPr>
        <p:sp>
          <p:nvSpPr>
            <p:cNvPr id="739" name="Google Shape;739;p3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740" name="Google Shape;740;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741" name="Google Shape;741;p3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38"/>
          <p:cNvGrpSpPr/>
          <p:nvPr/>
        </p:nvGrpSpPr>
        <p:grpSpPr>
          <a:xfrm>
            <a:off x="560209" y="2038930"/>
            <a:ext cx="8782409" cy="215375"/>
            <a:chOff x="1027113" y="2045625"/>
            <a:chExt cx="8785225" cy="215444"/>
          </a:xfrm>
        </p:grpSpPr>
        <p:sp>
          <p:nvSpPr>
            <p:cNvPr id="748" name="Google Shape;748;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749" name="Google Shape;749;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Persona (Example):</a:t>
              </a:r>
              <a:endParaRPr sz="1400">
                <a:solidFill>
                  <a:srgbClr val="262626"/>
                </a:solidFill>
                <a:latin typeface="Arial"/>
                <a:ea typeface="Arial"/>
                <a:cs typeface="Arial"/>
                <a:sym typeface="Arial"/>
              </a:endParaRPr>
            </a:p>
          </p:txBody>
        </p:sp>
      </p:grpSp>
      <p:grpSp>
        <p:nvGrpSpPr>
          <p:cNvPr id="750" name="Google Shape;750;p38"/>
          <p:cNvGrpSpPr/>
          <p:nvPr/>
        </p:nvGrpSpPr>
        <p:grpSpPr>
          <a:xfrm>
            <a:off x="489318" y="2650300"/>
            <a:ext cx="8853300" cy="3355958"/>
            <a:chOff x="489318" y="2701100"/>
            <a:chExt cx="8853300" cy="3355958"/>
          </a:xfrm>
        </p:grpSpPr>
        <p:grpSp>
          <p:nvGrpSpPr>
            <p:cNvPr id="751" name="Google Shape;751;p38"/>
            <p:cNvGrpSpPr/>
            <p:nvPr/>
          </p:nvGrpSpPr>
          <p:grpSpPr>
            <a:xfrm>
              <a:off x="560209" y="2701100"/>
              <a:ext cx="8782409" cy="3355958"/>
              <a:chOff x="560389" y="1520826"/>
              <a:chExt cx="8785225" cy="4537075"/>
            </a:xfrm>
          </p:grpSpPr>
          <p:sp>
            <p:nvSpPr>
              <p:cNvPr id="752" name="Google Shape;752;p38"/>
              <p:cNvSpPr/>
              <p:nvPr/>
            </p:nvSpPr>
            <p:spPr>
              <a:xfrm>
                <a:off x="560389" y="152082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55 / Male</a:t>
                </a:r>
                <a:endParaRPr sz="1200">
                  <a:solidFill>
                    <a:srgbClr val="000000"/>
                  </a:solidFill>
                  <a:latin typeface="Arial"/>
                  <a:ea typeface="Arial"/>
                  <a:cs typeface="Arial"/>
                  <a:sym typeface="Arial"/>
                </a:endParaRPr>
              </a:p>
            </p:txBody>
          </p:sp>
          <p:sp>
            <p:nvSpPr>
              <p:cNvPr id="753" name="Google Shape;753;p38"/>
              <p:cNvSpPr/>
              <p:nvPr/>
            </p:nvSpPr>
            <p:spPr>
              <a:xfrm>
                <a:off x="560389" y="244283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Daily wage construction worker</a:t>
                </a:r>
                <a:endParaRPr sz="1200">
                  <a:solidFill>
                    <a:srgbClr val="000000"/>
                  </a:solidFill>
                  <a:latin typeface="Arial"/>
                  <a:ea typeface="Arial"/>
                  <a:cs typeface="Arial"/>
                  <a:sym typeface="Arial"/>
                </a:endParaRPr>
              </a:p>
            </p:txBody>
          </p:sp>
          <p:sp>
            <p:nvSpPr>
              <p:cNvPr id="754" name="Google Shape;754;p38"/>
              <p:cNvSpPr/>
              <p:nvPr/>
            </p:nvSpPr>
            <p:spPr>
              <a:xfrm>
                <a:off x="560389" y="336483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Underserved community</a:t>
                </a:r>
                <a:endParaRPr sz="1200">
                  <a:solidFill>
                    <a:srgbClr val="000000"/>
                  </a:solidFill>
                  <a:latin typeface="Arial"/>
                  <a:ea typeface="Arial"/>
                  <a:cs typeface="Arial"/>
                  <a:sym typeface="Arial"/>
                </a:endParaRPr>
              </a:p>
            </p:txBody>
          </p:sp>
          <p:sp>
            <p:nvSpPr>
              <p:cNvPr id="755" name="Google Shape;755;p38"/>
              <p:cNvSpPr/>
              <p:nvPr/>
            </p:nvSpPr>
            <p:spPr>
              <a:xfrm>
                <a:off x="560389" y="428684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living in suburban area</a:t>
                </a:r>
                <a:endParaRPr sz="1200">
                  <a:solidFill>
                    <a:srgbClr val="000000"/>
                  </a:solidFill>
                  <a:latin typeface="Arial"/>
                  <a:ea typeface="Arial"/>
                  <a:cs typeface="Arial"/>
                  <a:sym typeface="Arial"/>
                </a:endParaRPr>
              </a:p>
            </p:txBody>
          </p:sp>
          <p:sp>
            <p:nvSpPr>
              <p:cNvPr id="756" name="Google Shape;756;p38"/>
              <p:cNvSpPr/>
              <p:nvPr/>
            </p:nvSpPr>
            <p:spPr>
              <a:xfrm>
                <a:off x="560389" y="520884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Glucose meter</a:t>
                </a:r>
                <a:endParaRPr sz="1200">
                  <a:solidFill>
                    <a:schemeClr val="dk1"/>
                  </a:solidFill>
                  <a:latin typeface="Arial"/>
                  <a:ea typeface="Arial"/>
                  <a:cs typeface="Arial"/>
                  <a:sym typeface="Arial"/>
                </a:endParaRPr>
              </a:p>
            </p:txBody>
          </p:sp>
          <p:sp>
            <p:nvSpPr>
              <p:cNvPr id="757" name="Google Shape;757;p38"/>
              <p:cNvSpPr/>
              <p:nvPr/>
            </p:nvSpPr>
            <p:spPr>
              <a:xfrm>
                <a:off x="3405189" y="1520826"/>
                <a:ext cx="5940425" cy="268719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58" name="Google Shape;758;p38"/>
              <p:cNvSpPr/>
              <p:nvPr/>
            </p:nvSpPr>
            <p:spPr>
              <a:xfrm>
                <a:off x="3405189" y="1520826"/>
                <a:ext cx="5940425" cy="32067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759" name="Google Shape;759;p38"/>
              <p:cNvSpPr/>
              <p:nvPr/>
            </p:nvSpPr>
            <p:spPr>
              <a:xfrm>
                <a:off x="3887788"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Visiting medical clinic to check-up for ocular disease </a:t>
                </a:r>
                <a:endParaRPr sz="1200">
                  <a:solidFill>
                    <a:schemeClr val="dk1"/>
                  </a:solidFill>
                  <a:latin typeface="Arial"/>
                  <a:ea typeface="Arial"/>
                  <a:cs typeface="Arial"/>
                  <a:sym typeface="Arial"/>
                </a:endParaRPr>
              </a:p>
            </p:txBody>
          </p:sp>
          <p:sp>
            <p:nvSpPr>
              <p:cNvPr id="760" name="Google Shape;760;p38"/>
              <p:cNvSpPr/>
              <p:nvPr/>
            </p:nvSpPr>
            <p:spPr>
              <a:xfrm>
                <a:off x="569080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Getting medical advice with low or no medical cost</a:t>
                </a:r>
                <a:endParaRPr sz="1200">
                  <a:solidFill>
                    <a:schemeClr val="dk1"/>
                  </a:solidFill>
                  <a:latin typeface="Arial"/>
                  <a:ea typeface="Arial"/>
                  <a:cs typeface="Arial"/>
                  <a:sym typeface="Arial"/>
                </a:endParaRPr>
              </a:p>
            </p:txBody>
          </p:sp>
          <p:sp>
            <p:nvSpPr>
              <p:cNvPr id="761" name="Google Shape;761;p38"/>
              <p:cNvSpPr/>
              <p:nvPr/>
            </p:nvSpPr>
            <p:spPr>
              <a:xfrm>
                <a:off x="749382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Eating sweets without worrying about diabetes</a:t>
                </a:r>
                <a:endParaRPr sz="1200">
                  <a:solidFill>
                    <a:schemeClr val="dk1"/>
                  </a:solidFill>
                  <a:latin typeface="Arial"/>
                  <a:ea typeface="Arial"/>
                  <a:cs typeface="Arial"/>
                  <a:sym typeface="Arial"/>
                </a:endParaRPr>
              </a:p>
            </p:txBody>
          </p:sp>
          <p:sp>
            <p:nvSpPr>
              <p:cNvPr id="762" name="Google Shape;762;p38"/>
              <p:cNvSpPr/>
              <p:nvPr/>
            </p:nvSpPr>
            <p:spPr>
              <a:xfrm rot="5400000">
                <a:off x="5924550" y="3845537"/>
                <a:ext cx="901700" cy="800100"/>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63" name="Google Shape;763;p38"/>
              <p:cNvSpPr txBox="1"/>
              <p:nvPr/>
            </p:nvSpPr>
            <p:spPr>
              <a:xfrm>
                <a:off x="4345269" y="1573439"/>
                <a:ext cx="536539"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Value</a:t>
                </a:r>
                <a:endParaRPr/>
              </a:p>
            </p:txBody>
          </p:sp>
          <p:sp>
            <p:nvSpPr>
              <p:cNvPr id="764" name="Google Shape;764;p38"/>
              <p:cNvSpPr txBox="1"/>
              <p:nvPr/>
            </p:nvSpPr>
            <p:spPr>
              <a:xfrm>
                <a:off x="7136858" y="1573439"/>
                <a:ext cx="759357"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Behavior</a:t>
                </a:r>
                <a:endParaRPr/>
              </a:p>
            </p:txBody>
          </p:sp>
          <p:grpSp>
            <p:nvGrpSpPr>
              <p:cNvPr id="765" name="Google Shape;765;p38"/>
              <p:cNvGrpSpPr/>
              <p:nvPr/>
            </p:nvGrpSpPr>
            <p:grpSpPr>
              <a:xfrm>
                <a:off x="3517146" y="1918809"/>
                <a:ext cx="5699464" cy="369062"/>
                <a:chOff x="3517146" y="1918809"/>
                <a:chExt cx="5699464" cy="369062"/>
              </a:xfrm>
            </p:grpSpPr>
            <p:sp>
              <p:nvSpPr>
                <p:cNvPr id="766" name="Google Shape;766;p38"/>
                <p:cNvSpPr/>
                <p:nvPr/>
              </p:nvSpPr>
              <p:spPr>
                <a:xfrm>
                  <a:off x="5634038" y="20334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67" name="Google Shape;767;p38"/>
                <p:cNvSpPr/>
                <p:nvPr/>
              </p:nvSpPr>
              <p:spPr>
                <a:xfrm>
                  <a:off x="3517146" y="19188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Economic stability</a:t>
                  </a:r>
                  <a:endParaRPr sz="1200">
                    <a:solidFill>
                      <a:schemeClr val="dk1"/>
                    </a:solidFill>
                    <a:latin typeface="Arial"/>
                    <a:ea typeface="Arial"/>
                    <a:cs typeface="Arial"/>
                    <a:sym typeface="Arial"/>
                  </a:endParaRPr>
                </a:p>
              </p:txBody>
            </p:sp>
            <p:sp>
              <p:nvSpPr>
                <p:cNvPr id="768" name="Google Shape;768;p38"/>
                <p:cNvSpPr/>
                <p:nvPr/>
              </p:nvSpPr>
              <p:spPr>
                <a:xfrm>
                  <a:off x="5816463" y="19188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Seek for economic stability</a:t>
                  </a:r>
                  <a:endParaRPr/>
                </a:p>
              </p:txBody>
            </p:sp>
          </p:grpSp>
          <p:grpSp>
            <p:nvGrpSpPr>
              <p:cNvPr id="769" name="Google Shape;769;p38"/>
              <p:cNvGrpSpPr/>
              <p:nvPr/>
            </p:nvGrpSpPr>
            <p:grpSpPr>
              <a:xfrm>
                <a:off x="3517145" y="2368071"/>
                <a:ext cx="5699464" cy="369062"/>
                <a:chOff x="3515557" y="1944209"/>
                <a:chExt cx="5699464" cy="369062"/>
              </a:xfrm>
            </p:grpSpPr>
            <p:sp>
              <p:nvSpPr>
                <p:cNvPr id="770" name="Google Shape;770;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71" name="Google Shape;771;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Sweets lover</a:t>
                  </a:r>
                  <a:endParaRPr sz="1200">
                    <a:solidFill>
                      <a:schemeClr val="dk1"/>
                    </a:solidFill>
                    <a:latin typeface="Arial"/>
                    <a:ea typeface="Arial"/>
                    <a:cs typeface="Arial"/>
                    <a:sym typeface="Arial"/>
                  </a:endParaRPr>
                </a:p>
              </p:txBody>
            </p:sp>
            <p:sp>
              <p:nvSpPr>
                <p:cNvPr id="772" name="Google Shape;772;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Eat sweets but have diabetes</a:t>
                  </a:r>
                  <a:endParaRPr sz="1200">
                    <a:solidFill>
                      <a:schemeClr val="dk1"/>
                    </a:solidFill>
                    <a:latin typeface="Arial"/>
                    <a:ea typeface="Arial"/>
                    <a:cs typeface="Arial"/>
                    <a:sym typeface="Arial"/>
                  </a:endParaRPr>
                </a:p>
              </p:txBody>
            </p:sp>
          </p:grpSp>
          <p:grpSp>
            <p:nvGrpSpPr>
              <p:cNvPr id="773" name="Google Shape;773;p38"/>
              <p:cNvGrpSpPr/>
              <p:nvPr/>
            </p:nvGrpSpPr>
            <p:grpSpPr>
              <a:xfrm>
                <a:off x="3517145" y="2816954"/>
                <a:ext cx="5699464" cy="369062"/>
                <a:chOff x="3515557" y="1944209"/>
                <a:chExt cx="5699464" cy="369062"/>
              </a:xfrm>
            </p:grpSpPr>
            <p:sp>
              <p:nvSpPr>
                <p:cNvPr id="774" name="Google Shape;774;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75" name="Google Shape;775;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Alcoholic</a:t>
                  </a:r>
                  <a:endParaRPr sz="1200">
                    <a:solidFill>
                      <a:schemeClr val="dk1"/>
                    </a:solidFill>
                    <a:latin typeface="Arial"/>
                    <a:ea typeface="Arial"/>
                    <a:cs typeface="Arial"/>
                    <a:sym typeface="Arial"/>
                  </a:endParaRPr>
                </a:p>
              </p:txBody>
            </p:sp>
            <p:sp>
              <p:nvSpPr>
                <p:cNvPr id="776" name="Google Shape;776;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Drink a bottle of liquor everyday</a:t>
                  </a:r>
                  <a:endParaRPr sz="1200">
                    <a:solidFill>
                      <a:schemeClr val="dk1"/>
                    </a:solidFill>
                    <a:latin typeface="Arial"/>
                    <a:ea typeface="Arial"/>
                    <a:cs typeface="Arial"/>
                    <a:sym typeface="Arial"/>
                  </a:endParaRPr>
                </a:p>
              </p:txBody>
            </p:sp>
          </p:grpSp>
          <p:grpSp>
            <p:nvGrpSpPr>
              <p:cNvPr id="777" name="Google Shape;777;p38"/>
              <p:cNvGrpSpPr/>
              <p:nvPr/>
            </p:nvGrpSpPr>
            <p:grpSpPr>
              <a:xfrm>
                <a:off x="3517145" y="3266595"/>
                <a:ext cx="5699464" cy="369062"/>
                <a:chOff x="3515557" y="1944209"/>
                <a:chExt cx="5699464" cy="369062"/>
              </a:xfrm>
            </p:grpSpPr>
            <p:sp>
              <p:nvSpPr>
                <p:cNvPr id="778" name="Google Shape;778;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79" name="Google Shape;779;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Subsistence</a:t>
                  </a:r>
                  <a:endParaRPr sz="1200">
                    <a:solidFill>
                      <a:schemeClr val="dk1"/>
                    </a:solidFill>
                    <a:latin typeface="Arial"/>
                    <a:ea typeface="Arial"/>
                    <a:cs typeface="Arial"/>
                    <a:sym typeface="Arial"/>
                  </a:endParaRPr>
                </a:p>
              </p:txBody>
            </p:sp>
            <p:sp>
              <p:nvSpPr>
                <p:cNvPr id="780" name="Google Shape;780;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Always buy products with lowest price</a:t>
                  </a:r>
                  <a:endParaRPr sz="1200">
                    <a:solidFill>
                      <a:schemeClr val="dk1"/>
                    </a:solidFill>
                    <a:latin typeface="Arial"/>
                    <a:ea typeface="Arial"/>
                    <a:cs typeface="Arial"/>
                    <a:sym typeface="Arial"/>
                  </a:endParaRPr>
                </a:p>
              </p:txBody>
            </p:sp>
          </p:grpSp>
          <p:grpSp>
            <p:nvGrpSpPr>
              <p:cNvPr id="781" name="Google Shape;781;p38"/>
              <p:cNvGrpSpPr/>
              <p:nvPr/>
            </p:nvGrpSpPr>
            <p:grpSpPr>
              <a:xfrm>
                <a:off x="3517145" y="3715857"/>
                <a:ext cx="5699464" cy="369062"/>
                <a:chOff x="3515557" y="1944209"/>
                <a:chExt cx="5699464" cy="369062"/>
              </a:xfrm>
            </p:grpSpPr>
            <p:sp>
              <p:nvSpPr>
                <p:cNvPr id="782" name="Google Shape;782;p38"/>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83" name="Google Shape;783;p38"/>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784" name="Google Shape;784;p38"/>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sp>
            <p:nvSpPr>
              <p:cNvPr id="785" name="Google Shape;785;p38"/>
              <p:cNvSpPr txBox="1"/>
              <p:nvPr/>
            </p:nvSpPr>
            <p:spPr>
              <a:xfrm>
                <a:off x="4381527" y="4860321"/>
                <a:ext cx="613483" cy="21838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Wants 1</a:t>
                </a:r>
                <a:endParaRPr/>
              </a:p>
            </p:txBody>
          </p:sp>
          <p:sp>
            <p:nvSpPr>
              <p:cNvPr id="786" name="Google Shape;786;p38"/>
              <p:cNvSpPr txBox="1"/>
              <p:nvPr/>
            </p:nvSpPr>
            <p:spPr>
              <a:xfrm>
                <a:off x="6179739" y="4860321"/>
                <a:ext cx="623101" cy="21838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Wants 2</a:t>
                </a:r>
                <a:endParaRPr/>
              </a:p>
            </p:txBody>
          </p:sp>
          <p:sp>
            <p:nvSpPr>
              <p:cNvPr id="787" name="Google Shape;787;p38"/>
              <p:cNvSpPr txBox="1"/>
              <p:nvPr/>
            </p:nvSpPr>
            <p:spPr>
              <a:xfrm>
                <a:off x="7981156" y="4860321"/>
                <a:ext cx="626307" cy="21838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Wants 3</a:t>
                </a:r>
                <a:endParaRPr/>
              </a:p>
            </p:txBody>
          </p:sp>
          <p:sp>
            <p:nvSpPr>
              <p:cNvPr id="788" name="Google Shape;788;p38"/>
              <p:cNvSpPr txBox="1"/>
              <p:nvPr/>
            </p:nvSpPr>
            <p:spPr>
              <a:xfrm>
                <a:off x="1379334" y="1550900"/>
                <a:ext cx="104658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Age / Gender</a:t>
                </a:r>
                <a:endParaRPr sz="1200">
                  <a:solidFill>
                    <a:srgbClr val="1428A0"/>
                  </a:solidFill>
                  <a:latin typeface="Arial"/>
                  <a:ea typeface="Arial"/>
                  <a:cs typeface="Arial"/>
                  <a:sym typeface="Arial"/>
                </a:endParaRPr>
              </a:p>
            </p:txBody>
          </p:sp>
          <p:sp>
            <p:nvSpPr>
              <p:cNvPr id="789" name="Google Shape;789;p38"/>
              <p:cNvSpPr txBox="1"/>
              <p:nvPr/>
            </p:nvSpPr>
            <p:spPr>
              <a:xfrm>
                <a:off x="1440386" y="2477999"/>
                <a:ext cx="924466"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Occupation</a:t>
                </a:r>
                <a:endParaRPr sz="1200">
                  <a:solidFill>
                    <a:srgbClr val="1428A0"/>
                  </a:solidFill>
                  <a:latin typeface="Arial"/>
                  <a:ea typeface="Arial"/>
                  <a:cs typeface="Arial"/>
                  <a:sym typeface="Arial"/>
                </a:endParaRPr>
              </a:p>
            </p:txBody>
          </p:sp>
          <p:sp>
            <p:nvSpPr>
              <p:cNvPr id="790" name="Google Shape;790;p38"/>
              <p:cNvSpPr txBox="1"/>
              <p:nvPr/>
            </p:nvSpPr>
            <p:spPr>
              <a:xfrm>
                <a:off x="1397907" y="3417800"/>
                <a:ext cx="1009424"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Social Group</a:t>
                </a:r>
                <a:endParaRPr sz="1200">
                  <a:solidFill>
                    <a:srgbClr val="1428A0"/>
                  </a:solidFill>
                  <a:latin typeface="Arial"/>
                  <a:ea typeface="Arial"/>
                  <a:cs typeface="Arial"/>
                  <a:sym typeface="Arial"/>
                </a:endParaRPr>
              </a:p>
            </p:txBody>
          </p:sp>
          <p:sp>
            <p:nvSpPr>
              <p:cNvPr id="791" name="Google Shape;791;p38"/>
              <p:cNvSpPr txBox="1"/>
              <p:nvPr/>
            </p:nvSpPr>
            <p:spPr>
              <a:xfrm>
                <a:off x="1104561" y="4332199"/>
                <a:ext cx="1596124"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Social Circumstances</a:t>
                </a:r>
                <a:endParaRPr sz="1200">
                  <a:solidFill>
                    <a:srgbClr val="1428A0"/>
                  </a:solidFill>
                  <a:latin typeface="Arial"/>
                  <a:ea typeface="Arial"/>
                  <a:cs typeface="Arial"/>
                  <a:sym typeface="Arial"/>
                </a:endParaRPr>
              </a:p>
            </p:txBody>
          </p:sp>
          <p:sp>
            <p:nvSpPr>
              <p:cNvPr id="792" name="Google Shape;792;p38"/>
              <p:cNvSpPr txBox="1"/>
              <p:nvPr/>
            </p:nvSpPr>
            <p:spPr>
              <a:xfrm>
                <a:off x="1306537" y="5246600"/>
                <a:ext cx="1192167" cy="249578"/>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Essential Items</a:t>
                </a:r>
                <a:endParaRPr sz="1200">
                  <a:solidFill>
                    <a:srgbClr val="1428A0"/>
                  </a:solidFill>
                  <a:latin typeface="Arial"/>
                  <a:ea typeface="Arial"/>
                  <a:cs typeface="Arial"/>
                  <a:sym typeface="Arial"/>
                </a:endParaRPr>
              </a:p>
            </p:txBody>
          </p:sp>
        </p:grpSp>
        <p:pic>
          <p:nvPicPr>
            <p:cNvPr descr="Construction worker" id="793" name="Google Shape;793;p38"/>
            <p:cNvPicPr preferRelativeResize="0"/>
            <p:nvPr/>
          </p:nvPicPr>
          <p:blipFill rotWithShape="1">
            <a:blip r:embed="rId3">
              <a:alphaModFix/>
            </a:blip>
            <a:srcRect b="0" l="0" r="0" t="0"/>
            <a:stretch/>
          </p:blipFill>
          <p:spPr>
            <a:xfrm>
              <a:off x="489318" y="2829471"/>
              <a:ext cx="829970" cy="829970"/>
            </a:xfrm>
            <a:prstGeom prst="rect">
              <a:avLst/>
            </a:prstGeom>
            <a:noFill/>
            <a:ln>
              <a:noFill/>
            </a:ln>
          </p:spPr>
        </p:pic>
      </p:grpSp>
      <p:grpSp>
        <p:nvGrpSpPr>
          <p:cNvPr id="794" name="Google Shape;794;p38"/>
          <p:cNvGrpSpPr/>
          <p:nvPr/>
        </p:nvGrpSpPr>
        <p:grpSpPr>
          <a:xfrm>
            <a:off x="450000" y="450000"/>
            <a:ext cx="9018000" cy="276999"/>
            <a:chOff x="450000" y="450000"/>
            <a:chExt cx="9018000" cy="276999"/>
          </a:xfrm>
        </p:grpSpPr>
        <p:sp>
          <p:nvSpPr>
            <p:cNvPr id="795" name="Google Shape;795;p3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796" name="Google Shape;796;p3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797" name="Google Shape;797;p3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Analyze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39"/>
          <p:cNvGrpSpPr/>
          <p:nvPr/>
        </p:nvGrpSpPr>
        <p:grpSpPr>
          <a:xfrm>
            <a:off x="560209" y="1551918"/>
            <a:ext cx="8782410" cy="4535621"/>
            <a:chOff x="560209" y="1562078"/>
            <a:chExt cx="8782410" cy="4535621"/>
          </a:xfrm>
        </p:grpSpPr>
        <p:sp>
          <p:nvSpPr>
            <p:cNvPr id="804" name="Google Shape;804;p39"/>
            <p:cNvSpPr/>
            <p:nvPr/>
          </p:nvSpPr>
          <p:spPr>
            <a:xfrm>
              <a:off x="560209" y="156207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5" name="Google Shape;805;p39"/>
            <p:cNvSpPr/>
            <p:nvPr/>
          </p:nvSpPr>
          <p:spPr>
            <a:xfrm>
              <a:off x="560209" y="248378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6" name="Google Shape;806;p39"/>
            <p:cNvSpPr/>
            <p:nvPr/>
          </p:nvSpPr>
          <p:spPr>
            <a:xfrm>
              <a:off x="560209" y="3405497"/>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7" name="Google Shape;807;p39"/>
            <p:cNvSpPr/>
            <p:nvPr/>
          </p:nvSpPr>
          <p:spPr>
            <a:xfrm>
              <a:off x="560209" y="432720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8" name="Google Shape;808;p39"/>
            <p:cNvSpPr/>
            <p:nvPr/>
          </p:nvSpPr>
          <p:spPr>
            <a:xfrm>
              <a:off x="560209" y="524891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09" name="Google Shape;809;p39"/>
            <p:cNvSpPr/>
            <p:nvPr/>
          </p:nvSpPr>
          <p:spPr>
            <a:xfrm>
              <a:off x="3404098" y="1562078"/>
              <a:ext cx="5938521" cy="2686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0" name="Google Shape;810;p39"/>
            <p:cNvSpPr/>
            <p:nvPr/>
          </p:nvSpPr>
          <p:spPr>
            <a:xfrm>
              <a:off x="3404098" y="1562078"/>
              <a:ext cx="5938521" cy="32057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1" name="Google Shape;811;p39"/>
            <p:cNvSpPr/>
            <p:nvPr/>
          </p:nvSpPr>
          <p:spPr>
            <a:xfrm>
              <a:off x="3886541"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2" name="Google Shape;812;p39"/>
            <p:cNvSpPr/>
            <p:nvPr/>
          </p:nvSpPr>
          <p:spPr>
            <a:xfrm>
              <a:off x="5688984"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3" name="Google Shape;813;p39"/>
            <p:cNvSpPr/>
            <p:nvPr/>
          </p:nvSpPr>
          <p:spPr>
            <a:xfrm>
              <a:off x="7491427" y="477732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4" name="Google Shape;814;p39"/>
            <p:cNvSpPr/>
            <p:nvPr/>
          </p:nvSpPr>
          <p:spPr>
            <a:xfrm rot="5400000">
              <a:off x="5922651" y="3886043"/>
              <a:ext cx="901411" cy="799844"/>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5" name="Google Shape;815;p39"/>
            <p:cNvSpPr txBox="1"/>
            <p:nvPr/>
          </p:nvSpPr>
          <p:spPr>
            <a:xfrm>
              <a:off x="4311025" y="1614675"/>
              <a:ext cx="602070"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Value</a:t>
              </a:r>
              <a:endParaRPr/>
            </a:p>
          </p:txBody>
        </p:sp>
        <p:sp>
          <p:nvSpPr>
            <p:cNvPr id="816" name="Google Shape;816;p39"/>
            <p:cNvSpPr txBox="1"/>
            <p:nvPr/>
          </p:nvSpPr>
          <p:spPr>
            <a:xfrm>
              <a:off x="7084893" y="1614675"/>
              <a:ext cx="85846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Behavior</a:t>
              </a:r>
              <a:endParaRPr/>
            </a:p>
          </p:txBody>
        </p:sp>
        <p:sp>
          <p:nvSpPr>
            <p:cNvPr id="817" name="Google Shape;817;p39"/>
            <p:cNvSpPr/>
            <p:nvPr/>
          </p:nvSpPr>
          <p:spPr>
            <a:xfrm>
              <a:off x="5632232" y="2074577"/>
              <a:ext cx="177743" cy="139655"/>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8" name="Google Shape;818;p39"/>
            <p:cNvSpPr/>
            <p:nvPr/>
          </p:nvSpPr>
          <p:spPr>
            <a:xfrm>
              <a:off x="3516019" y="1959933"/>
              <a:ext cx="2192082"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19" name="Google Shape;819;p39"/>
            <p:cNvSpPr/>
            <p:nvPr/>
          </p:nvSpPr>
          <p:spPr>
            <a:xfrm>
              <a:off x="5814599" y="1959933"/>
              <a:ext cx="3399057"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20" name="Google Shape;820;p39"/>
            <p:cNvGrpSpPr/>
            <p:nvPr/>
          </p:nvGrpSpPr>
          <p:grpSpPr>
            <a:xfrm>
              <a:off x="3516017" y="2409051"/>
              <a:ext cx="5697637" cy="368944"/>
              <a:chOff x="3515557" y="1944209"/>
              <a:chExt cx="5699464" cy="369062"/>
            </a:xfrm>
          </p:grpSpPr>
          <p:sp>
            <p:nvSpPr>
              <p:cNvPr id="821" name="Google Shape;821;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2" name="Google Shape;822;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3" name="Google Shape;823;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24" name="Google Shape;824;p39"/>
            <p:cNvGrpSpPr/>
            <p:nvPr/>
          </p:nvGrpSpPr>
          <p:grpSpPr>
            <a:xfrm>
              <a:off x="3557060" y="2857790"/>
              <a:ext cx="5697637" cy="368944"/>
              <a:chOff x="3515557" y="1944209"/>
              <a:chExt cx="5699464" cy="369062"/>
            </a:xfrm>
          </p:grpSpPr>
          <p:sp>
            <p:nvSpPr>
              <p:cNvPr id="825" name="Google Shape;825;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6" name="Google Shape;826;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27" name="Google Shape;827;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28" name="Google Shape;828;p39"/>
            <p:cNvGrpSpPr/>
            <p:nvPr/>
          </p:nvGrpSpPr>
          <p:grpSpPr>
            <a:xfrm>
              <a:off x="3516017" y="3307287"/>
              <a:ext cx="5697637" cy="368944"/>
              <a:chOff x="3515557" y="1944209"/>
              <a:chExt cx="5699464" cy="369062"/>
            </a:xfrm>
          </p:grpSpPr>
          <p:sp>
            <p:nvSpPr>
              <p:cNvPr id="829" name="Google Shape;829;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0" name="Google Shape;830;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1" name="Google Shape;831;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832" name="Google Shape;832;p39"/>
            <p:cNvGrpSpPr/>
            <p:nvPr/>
          </p:nvGrpSpPr>
          <p:grpSpPr>
            <a:xfrm>
              <a:off x="3516017" y="3756405"/>
              <a:ext cx="5697637" cy="368944"/>
              <a:chOff x="3515557" y="1944209"/>
              <a:chExt cx="5699464" cy="369062"/>
            </a:xfrm>
          </p:grpSpPr>
          <p:sp>
            <p:nvSpPr>
              <p:cNvPr id="833" name="Google Shape;833;p3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4" name="Google Shape;834;p3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35" name="Google Shape;835;p3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36" name="Google Shape;836;p39"/>
            <p:cNvSpPr txBox="1"/>
            <p:nvPr/>
          </p:nvSpPr>
          <p:spPr>
            <a:xfrm>
              <a:off x="4369706" y="4900502"/>
              <a:ext cx="634120" cy="169223"/>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Wants 1</a:t>
              </a:r>
              <a:endParaRPr/>
            </a:p>
          </p:txBody>
        </p:sp>
        <p:sp>
          <p:nvSpPr>
            <p:cNvPr id="837" name="Google Shape;837;p39"/>
            <p:cNvSpPr txBox="1"/>
            <p:nvPr/>
          </p:nvSpPr>
          <p:spPr>
            <a:xfrm>
              <a:off x="6167341" y="4900502"/>
              <a:ext cx="643735" cy="169223"/>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Wants 2</a:t>
              </a:r>
              <a:endParaRPr/>
            </a:p>
          </p:txBody>
        </p:sp>
        <p:sp>
          <p:nvSpPr>
            <p:cNvPr id="838" name="Google Shape;838;p39"/>
            <p:cNvSpPr txBox="1"/>
            <p:nvPr/>
          </p:nvSpPr>
          <p:spPr>
            <a:xfrm>
              <a:off x="7968181" y="4900502"/>
              <a:ext cx="646940" cy="169223"/>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Wants 3</a:t>
              </a:r>
              <a:endParaRPr/>
            </a:p>
          </p:txBody>
        </p:sp>
        <p:sp>
          <p:nvSpPr>
            <p:cNvPr id="839" name="Google Shape;839;p39"/>
            <p:cNvSpPr txBox="1"/>
            <p:nvPr/>
          </p:nvSpPr>
          <p:spPr>
            <a:xfrm>
              <a:off x="1303549" y="1667274"/>
              <a:ext cx="1196931"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Age / Gender</a:t>
              </a:r>
              <a:endParaRPr sz="1400">
                <a:solidFill>
                  <a:srgbClr val="262626"/>
                </a:solidFill>
                <a:latin typeface="Arial"/>
                <a:ea typeface="Arial"/>
                <a:cs typeface="Arial"/>
                <a:sym typeface="Arial"/>
              </a:endParaRPr>
            </a:p>
          </p:txBody>
        </p:sp>
        <p:sp>
          <p:nvSpPr>
            <p:cNvPr id="840" name="Google Shape;840;p39"/>
            <p:cNvSpPr txBox="1"/>
            <p:nvPr/>
          </p:nvSpPr>
          <p:spPr>
            <a:xfrm>
              <a:off x="1375024" y="2594077"/>
              <a:ext cx="1053970"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Occupation</a:t>
              </a:r>
              <a:endParaRPr sz="1400">
                <a:solidFill>
                  <a:srgbClr val="262626"/>
                </a:solidFill>
                <a:latin typeface="Arial"/>
                <a:ea typeface="Arial"/>
                <a:cs typeface="Arial"/>
                <a:sym typeface="Arial"/>
              </a:endParaRPr>
            </a:p>
          </p:txBody>
        </p:sp>
        <p:sp>
          <p:nvSpPr>
            <p:cNvPr id="841" name="Google Shape;841;p39"/>
            <p:cNvSpPr txBox="1"/>
            <p:nvPr/>
          </p:nvSpPr>
          <p:spPr>
            <a:xfrm>
              <a:off x="1327751" y="3533575"/>
              <a:ext cx="114851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Social Group</a:t>
              </a:r>
              <a:endParaRPr sz="1400">
                <a:solidFill>
                  <a:srgbClr val="262626"/>
                </a:solidFill>
                <a:latin typeface="Arial"/>
                <a:ea typeface="Arial"/>
                <a:cs typeface="Arial"/>
                <a:sym typeface="Arial"/>
              </a:endParaRPr>
            </a:p>
          </p:txBody>
        </p:sp>
        <p:sp>
          <p:nvSpPr>
            <p:cNvPr id="842" name="Google Shape;842;p39"/>
            <p:cNvSpPr txBox="1"/>
            <p:nvPr/>
          </p:nvSpPr>
          <p:spPr>
            <a:xfrm>
              <a:off x="983219" y="4447682"/>
              <a:ext cx="183758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Social Circumstances</a:t>
              </a:r>
              <a:endParaRPr sz="1400">
                <a:solidFill>
                  <a:srgbClr val="262626"/>
                </a:solidFill>
                <a:latin typeface="Arial"/>
                <a:ea typeface="Arial"/>
                <a:cs typeface="Arial"/>
                <a:sym typeface="Arial"/>
              </a:endParaRPr>
            </a:p>
          </p:txBody>
        </p:sp>
        <p:sp>
          <p:nvSpPr>
            <p:cNvPr id="843" name="Google Shape;843;p39"/>
            <p:cNvSpPr txBox="1"/>
            <p:nvPr/>
          </p:nvSpPr>
          <p:spPr>
            <a:xfrm>
              <a:off x="1199552" y="5361789"/>
              <a:ext cx="140491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Essential Items</a:t>
              </a:r>
              <a:endParaRPr sz="1400">
                <a:solidFill>
                  <a:srgbClr val="262626"/>
                </a:solidFill>
                <a:latin typeface="Arial"/>
                <a:ea typeface="Arial"/>
                <a:cs typeface="Arial"/>
                <a:sym typeface="Arial"/>
              </a:endParaRPr>
            </a:p>
          </p:txBody>
        </p:sp>
        <p:pic>
          <p:nvPicPr>
            <p:cNvPr descr="Man" id="844" name="Google Shape;844;p39"/>
            <p:cNvPicPr preferRelativeResize="0"/>
            <p:nvPr/>
          </p:nvPicPr>
          <p:blipFill rotWithShape="1">
            <a:blip r:embed="rId3">
              <a:alphaModFix/>
            </a:blip>
            <a:srcRect b="0" l="0" r="0" t="0"/>
            <a:stretch/>
          </p:blipFill>
          <p:spPr>
            <a:xfrm>
              <a:off x="1258704" y="1850201"/>
              <a:ext cx="4016810" cy="4016810"/>
            </a:xfrm>
            <a:prstGeom prst="rect">
              <a:avLst/>
            </a:prstGeom>
            <a:noFill/>
            <a:ln>
              <a:noFill/>
            </a:ln>
          </p:spPr>
        </p:pic>
      </p:grpSp>
      <p:grpSp>
        <p:nvGrpSpPr>
          <p:cNvPr id="845" name="Google Shape;845;p39"/>
          <p:cNvGrpSpPr/>
          <p:nvPr/>
        </p:nvGrpSpPr>
        <p:grpSpPr>
          <a:xfrm>
            <a:off x="450000" y="450000"/>
            <a:ext cx="9018000" cy="276999"/>
            <a:chOff x="450000" y="450000"/>
            <a:chExt cx="9018000" cy="276999"/>
          </a:xfrm>
        </p:grpSpPr>
        <p:sp>
          <p:nvSpPr>
            <p:cNvPr id="846" name="Google Shape;846;p3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Appendix. Persona</a:t>
              </a:r>
              <a:endParaRPr sz="1800">
                <a:solidFill>
                  <a:srgbClr val="FFFFFF"/>
                </a:solidFill>
                <a:latin typeface="Arial"/>
                <a:ea typeface="Arial"/>
                <a:cs typeface="Arial"/>
                <a:sym typeface="Arial"/>
              </a:endParaRPr>
            </a:p>
          </p:txBody>
        </p:sp>
        <p:sp>
          <p:nvSpPr>
            <p:cNvPr id="847" name="Google Shape;847;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0C0C0C"/>
                </a:solidFill>
                <a:latin typeface="Arial"/>
                <a:ea typeface="Arial"/>
                <a:cs typeface="Arial"/>
                <a:sym typeface="Arial"/>
              </a:rPr>
              <a:t>Design Thinking</a:t>
            </a:r>
            <a:endParaRPr/>
          </a:p>
        </p:txBody>
      </p:sp>
      <p:grpSp>
        <p:nvGrpSpPr>
          <p:cNvPr id="84" name="Google Shape;84;p4"/>
          <p:cNvGrpSpPr/>
          <p:nvPr/>
        </p:nvGrpSpPr>
        <p:grpSpPr>
          <a:xfrm>
            <a:off x="560209" y="2040029"/>
            <a:ext cx="8782409" cy="215375"/>
            <a:chOff x="1027113" y="2045625"/>
            <a:chExt cx="8785225" cy="215444"/>
          </a:xfrm>
        </p:grpSpPr>
        <p:sp>
          <p:nvSpPr>
            <p:cNvPr id="85" name="Google Shape;85;p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 name="Google Shape;86;p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Design Thinking?</a:t>
              </a:r>
              <a:endParaRPr/>
            </a:p>
          </p:txBody>
        </p:sp>
      </p:grpSp>
      <p:sp>
        <p:nvSpPr>
          <p:cNvPr id="87" name="Google Shape;87;p4"/>
          <p:cNvSpPr/>
          <p:nvPr/>
        </p:nvSpPr>
        <p:spPr>
          <a:xfrm>
            <a:off x="712560" y="2370758"/>
            <a:ext cx="8630057" cy="3453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It is </a:t>
            </a:r>
            <a:r>
              <a:rPr lang="en-US" sz="1300">
                <a:solidFill>
                  <a:srgbClr val="00B050"/>
                </a:solidFill>
                <a:latin typeface="Arial"/>
                <a:ea typeface="Arial"/>
                <a:cs typeface="Arial"/>
                <a:sym typeface="Arial"/>
              </a:rPr>
              <a:t>a way of thinking </a:t>
            </a:r>
            <a:r>
              <a:rPr lang="en-US" sz="1300">
                <a:solidFill>
                  <a:srgbClr val="262626"/>
                </a:solidFill>
                <a:latin typeface="Arial"/>
                <a:ea typeface="Arial"/>
                <a:cs typeface="Arial"/>
                <a:sym typeface="Arial"/>
              </a:rPr>
              <a:t>that helps you to </a:t>
            </a:r>
            <a:r>
              <a:rPr lang="en-US" sz="1300">
                <a:solidFill>
                  <a:srgbClr val="0070C0"/>
                </a:solidFill>
                <a:latin typeface="Arial"/>
                <a:ea typeface="Arial"/>
                <a:cs typeface="Arial"/>
                <a:sym typeface="Arial"/>
              </a:rPr>
              <a:t>innovate</a:t>
            </a:r>
            <a:r>
              <a:rPr lang="en-US" sz="1300">
                <a:solidFill>
                  <a:srgbClr val="262626"/>
                </a:solidFill>
                <a:latin typeface="Arial"/>
                <a:ea typeface="Arial"/>
                <a:cs typeface="Arial"/>
                <a:sym typeface="Arial"/>
              </a:rPr>
              <a:t> and </a:t>
            </a:r>
            <a:r>
              <a:rPr lang="en-US" sz="1300">
                <a:solidFill>
                  <a:srgbClr val="0070C0"/>
                </a:solidFill>
                <a:latin typeface="Arial"/>
                <a:ea typeface="Arial"/>
                <a:cs typeface="Arial"/>
                <a:sym typeface="Arial"/>
              </a:rPr>
              <a:t>solve</a:t>
            </a:r>
            <a:r>
              <a:rPr lang="en-US" sz="1300">
                <a:solidFill>
                  <a:srgbClr val="262626"/>
                </a:solidFill>
                <a:latin typeface="Arial"/>
                <a:ea typeface="Arial"/>
                <a:cs typeface="Arial"/>
                <a:sym typeface="Arial"/>
              </a:rPr>
              <a:t> problems </a:t>
            </a:r>
            <a:r>
              <a:rPr lang="en-US" sz="1300">
                <a:solidFill>
                  <a:srgbClr val="FF0000"/>
                </a:solidFill>
                <a:latin typeface="Arial"/>
                <a:ea typeface="Arial"/>
                <a:cs typeface="Arial"/>
                <a:sym typeface="Arial"/>
              </a:rPr>
              <a:t>like a designer.</a:t>
            </a:r>
            <a:endParaRPr/>
          </a:p>
        </p:txBody>
      </p:sp>
      <p:grpSp>
        <p:nvGrpSpPr>
          <p:cNvPr id="88" name="Google Shape;88;p4"/>
          <p:cNvGrpSpPr/>
          <p:nvPr/>
        </p:nvGrpSpPr>
        <p:grpSpPr>
          <a:xfrm>
            <a:off x="2594666" y="3027350"/>
            <a:ext cx="6749359" cy="2835030"/>
            <a:chOff x="2594666" y="3027350"/>
            <a:chExt cx="6749359" cy="2835030"/>
          </a:xfrm>
        </p:grpSpPr>
        <p:sp>
          <p:nvSpPr>
            <p:cNvPr id="89" name="Google Shape;89;p4"/>
            <p:cNvSpPr/>
            <p:nvPr/>
          </p:nvSpPr>
          <p:spPr>
            <a:xfrm>
              <a:off x="3977226" y="3268851"/>
              <a:ext cx="5365391" cy="2493541"/>
            </a:xfrm>
            <a:prstGeom prst="rect">
              <a:avLst/>
            </a:prstGeom>
            <a:gradFill>
              <a:gsLst>
                <a:gs pos="0">
                  <a:srgbClr val="D8D8D8"/>
                </a:gs>
                <a:gs pos="24000">
                  <a:srgbClr val="D8D8D8"/>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90" name="Google Shape;90;p4"/>
            <p:cNvCxnSpPr/>
            <p:nvPr/>
          </p:nvCxnSpPr>
          <p:spPr>
            <a:xfrm>
              <a:off x="4813863" y="3132755"/>
              <a:ext cx="0" cy="2729625"/>
            </a:xfrm>
            <a:prstGeom prst="straightConnector1">
              <a:avLst/>
            </a:prstGeom>
            <a:noFill/>
            <a:ln cap="flat" cmpd="sng" w="9525">
              <a:solidFill>
                <a:srgbClr val="A5A5A5"/>
              </a:solidFill>
              <a:prstDash val="solid"/>
              <a:miter lim="800000"/>
              <a:headEnd len="sm" w="sm" type="none"/>
              <a:tailEnd len="sm" w="sm" type="none"/>
            </a:ln>
          </p:spPr>
        </p:cxnSp>
        <p:sp>
          <p:nvSpPr>
            <p:cNvPr id="91" name="Google Shape;91;p4"/>
            <p:cNvSpPr/>
            <p:nvPr/>
          </p:nvSpPr>
          <p:spPr>
            <a:xfrm>
              <a:off x="4945462" y="3380727"/>
              <a:ext cx="4398563" cy="22697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chemeClr val="dk1"/>
                  </a:solidFill>
                  <a:latin typeface="Arial"/>
                  <a:ea typeface="Arial"/>
                  <a:cs typeface="Arial"/>
                  <a:sym typeface="Arial"/>
                </a:rPr>
                <a:t>“Design thinking is </a:t>
              </a:r>
              <a:r>
                <a:rPr b="1" lang="en-US" sz="1600" u="sng">
                  <a:solidFill>
                    <a:schemeClr val="dk1"/>
                  </a:solidFill>
                  <a:latin typeface="Arial"/>
                  <a:ea typeface="Arial"/>
                  <a:cs typeface="Arial"/>
                  <a:sym typeface="Arial"/>
                </a:rPr>
                <a:t>a human-centered approach to innovation</a:t>
              </a:r>
              <a:r>
                <a:rPr lang="en-US" sz="1600">
                  <a:solidFill>
                    <a:schemeClr val="dk1"/>
                  </a:solidFill>
                  <a:latin typeface="Arial"/>
                  <a:ea typeface="Arial"/>
                  <a:cs typeface="Arial"/>
                  <a:sym typeface="Arial"/>
                </a:rPr>
                <a:t> that draws from the designer's toolkit to </a:t>
              </a:r>
              <a:r>
                <a:rPr b="1" lang="en-US" sz="1600" u="sng">
                  <a:solidFill>
                    <a:schemeClr val="dk1"/>
                  </a:solidFill>
                  <a:latin typeface="Arial"/>
                  <a:ea typeface="Arial"/>
                  <a:cs typeface="Arial"/>
                  <a:sym typeface="Arial"/>
                </a:rPr>
                <a:t>integrate the needs of people, the possibilities of technology, and the requirements</a:t>
              </a:r>
              <a:r>
                <a:rPr lang="en-US" sz="1600">
                  <a:solidFill>
                    <a:schemeClr val="dk1"/>
                  </a:solidFill>
                  <a:latin typeface="Arial"/>
                  <a:ea typeface="Arial"/>
                  <a:cs typeface="Arial"/>
                  <a:sym typeface="Arial"/>
                </a:rPr>
                <a:t> for business success.”</a:t>
              </a:r>
              <a:br>
                <a:rPr lang="en-US" sz="1600">
                  <a:solidFill>
                    <a:schemeClr val="dk1"/>
                  </a:solidFill>
                  <a:latin typeface="Arial"/>
                  <a:ea typeface="Arial"/>
                  <a:cs typeface="Arial"/>
                  <a:sym typeface="Arial"/>
                </a:rPr>
              </a:br>
              <a:r>
                <a:rPr i="1" lang="en-US" sz="1600">
                  <a:solidFill>
                    <a:schemeClr val="dk1"/>
                  </a:solidFill>
                  <a:latin typeface="Arial"/>
                  <a:ea typeface="Arial"/>
                  <a:cs typeface="Arial"/>
                  <a:sym typeface="Arial"/>
                </a:rPr>
                <a:t>— Tim Brown, CEO of IDEO</a:t>
              </a:r>
              <a:endParaRPr sz="1600">
                <a:solidFill>
                  <a:schemeClr val="dk1"/>
                </a:solidFill>
                <a:latin typeface="Arial"/>
                <a:ea typeface="Arial"/>
                <a:cs typeface="Arial"/>
                <a:sym typeface="Arial"/>
              </a:endParaRPr>
            </a:p>
          </p:txBody>
        </p:sp>
        <p:pic>
          <p:nvPicPr>
            <p:cNvPr id="92" name="Google Shape;92;p4"/>
            <p:cNvPicPr preferRelativeResize="0"/>
            <p:nvPr/>
          </p:nvPicPr>
          <p:blipFill rotWithShape="1">
            <a:blip r:embed="rId3">
              <a:alphaModFix/>
            </a:blip>
            <a:srcRect b="25961" l="24638" r="45644" t="3273"/>
            <a:stretch/>
          </p:blipFill>
          <p:spPr>
            <a:xfrm>
              <a:off x="2594666" y="3027350"/>
              <a:ext cx="2211033" cy="2835030"/>
            </a:xfrm>
            <a:prstGeom prst="rect">
              <a:avLst/>
            </a:prstGeom>
            <a:noFill/>
            <a:ln>
              <a:noFill/>
            </a:ln>
          </p:spPr>
        </p:pic>
      </p:grpSp>
      <p:sp>
        <p:nvSpPr>
          <p:cNvPr id="93" name="Google Shape;93;p4"/>
          <p:cNvSpPr txBox="1"/>
          <p:nvPr/>
        </p:nvSpPr>
        <p:spPr>
          <a:xfrm>
            <a:off x="712560" y="5974663"/>
            <a:ext cx="36717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Source: ideo.org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https://www.ideo.org/bio/tim-brown</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grpSp>
        <p:nvGrpSpPr>
          <p:cNvPr id="94" name="Google Shape;94;p4"/>
          <p:cNvGrpSpPr/>
          <p:nvPr/>
        </p:nvGrpSpPr>
        <p:grpSpPr>
          <a:xfrm>
            <a:off x="450000" y="450000"/>
            <a:ext cx="9018000" cy="276999"/>
            <a:chOff x="450000" y="450000"/>
            <a:chExt cx="9018000" cy="276999"/>
          </a:xfrm>
        </p:grpSpPr>
        <p:sp>
          <p:nvSpPr>
            <p:cNvPr id="95" name="Google Shape;95;p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96" name="Google Shape;96;p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0"/>
          <p:cNvSpPr/>
          <p:nvPr/>
        </p:nvSpPr>
        <p:spPr>
          <a:xfrm>
            <a:off x="1944066" y="1521437"/>
            <a:ext cx="7398553" cy="226970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54" name="Google Shape;854;p40"/>
          <p:cNvSpPr/>
          <p:nvPr/>
        </p:nvSpPr>
        <p:spPr>
          <a:xfrm>
            <a:off x="1944066" y="3787355"/>
            <a:ext cx="7398553" cy="2269702"/>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55" name="Google Shape;855;p40"/>
          <p:cNvGrpSpPr/>
          <p:nvPr/>
        </p:nvGrpSpPr>
        <p:grpSpPr>
          <a:xfrm>
            <a:off x="814127" y="2243670"/>
            <a:ext cx="825235" cy="825235"/>
            <a:chOff x="889000" y="2243290"/>
            <a:chExt cx="825500" cy="825500"/>
          </a:xfrm>
        </p:grpSpPr>
        <p:sp>
          <p:nvSpPr>
            <p:cNvPr id="856" name="Google Shape;856;p40"/>
            <p:cNvSpPr/>
            <p:nvPr/>
          </p:nvSpPr>
          <p:spPr>
            <a:xfrm>
              <a:off x="889000" y="2243290"/>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57" name="Google Shape;857;p40"/>
            <p:cNvGrpSpPr/>
            <p:nvPr/>
          </p:nvGrpSpPr>
          <p:grpSpPr>
            <a:xfrm>
              <a:off x="1068388" y="2447925"/>
              <a:ext cx="466725" cy="123825"/>
              <a:chOff x="1057275" y="2447925"/>
              <a:chExt cx="466725" cy="123825"/>
            </a:xfrm>
          </p:grpSpPr>
          <p:sp>
            <p:nvSpPr>
              <p:cNvPr id="858" name="Google Shape;858;p40"/>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59" name="Google Shape;859;p40"/>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60" name="Google Shape;860;p40"/>
            <p:cNvSpPr/>
            <p:nvPr/>
          </p:nvSpPr>
          <p:spPr>
            <a:xfrm>
              <a:off x="1063627" y="2451101"/>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grpSp>
        <p:nvGrpSpPr>
          <p:cNvPr id="861" name="Google Shape;861;p40"/>
          <p:cNvGrpSpPr/>
          <p:nvPr/>
        </p:nvGrpSpPr>
        <p:grpSpPr>
          <a:xfrm>
            <a:off x="814127" y="4509589"/>
            <a:ext cx="825235" cy="882365"/>
            <a:chOff x="889000" y="4509935"/>
            <a:chExt cx="825500" cy="882648"/>
          </a:xfrm>
        </p:grpSpPr>
        <p:sp>
          <p:nvSpPr>
            <p:cNvPr id="862" name="Google Shape;862;p40"/>
            <p:cNvSpPr/>
            <p:nvPr/>
          </p:nvSpPr>
          <p:spPr>
            <a:xfrm>
              <a:off x="889000" y="4509935"/>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nvGrpSpPr>
            <p:cNvPr id="863" name="Google Shape;863;p40"/>
            <p:cNvGrpSpPr/>
            <p:nvPr/>
          </p:nvGrpSpPr>
          <p:grpSpPr>
            <a:xfrm>
              <a:off x="1068388" y="4714570"/>
              <a:ext cx="466725" cy="123825"/>
              <a:chOff x="1057275" y="2447925"/>
              <a:chExt cx="466725" cy="123825"/>
            </a:xfrm>
          </p:grpSpPr>
          <p:sp>
            <p:nvSpPr>
              <p:cNvPr id="864" name="Google Shape;864;p40"/>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5" name="Google Shape;865;p40"/>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866" name="Google Shape;866;p40"/>
            <p:cNvSpPr/>
            <p:nvPr/>
          </p:nvSpPr>
          <p:spPr>
            <a:xfrm flipH="1" rot="10800000">
              <a:off x="1063627" y="4922685"/>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Calibri"/>
                <a:ea typeface="Calibri"/>
                <a:cs typeface="Calibri"/>
                <a:sym typeface="Calibri"/>
              </a:endParaRPr>
            </a:p>
          </p:txBody>
        </p:sp>
      </p:grpSp>
      <p:sp>
        <p:nvSpPr>
          <p:cNvPr id="867" name="Google Shape;867;p40"/>
          <p:cNvSpPr/>
          <p:nvPr/>
        </p:nvSpPr>
        <p:spPr>
          <a:xfrm rot="-5400000">
            <a:off x="811106" y="2305128"/>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68" name="Google Shape;868;p40"/>
          <p:cNvSpPr txBox="1"/>
          <p:nvPr/>
        </p:nvSpPr>
        <p:spPr>
          <a:xfrm>
            <a:off x="2432393" y="1734549"/>
            <a:ext cx="1033606" cy="2153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MOTIVATING</a:t>
            </a:r>
            <a:endParaRPr/>
          </a:p>
        </p:txBody>
      </p:sp>
      <p:sp>
        <p:nvSpPr>
          <p:cNvPr id="869" name="Google Shape;869;p40"/>
          <p:cNvSpPr/>
          <p:nvPr/>
        </p:nvSpPr>
        <p:spPr>
          <a:xfrm flipH="1" rot="-5400000">
            <a:off x="811106" y="4590396"/>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70" name="Google Shape;870;p40"/>
          <p:cNvSpPr txBox="1"/>
          <p:nvPr/>
        </p:nvSpPr>
        <p:spPr>
          <a:xfrm>
            <a:off x="2432392" y="5657591"/>
            <a:ext cx="1256351" cy="2153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DEMOTIVATING</a:t>
            </a:r>
            <a:endParaRPr/>
          </a:p>
        </p:txBody>
      </p:sp>
      <p:sp>
        <p:nvSpPr>
          <p:cNvPr id="871" name="Google Shape;871;p40"/>
          <p:cNvSpPr txBox="1"/>
          <p:nvPr/>
        </p:nvSpPr>
        <p:spPr>
          <a:xfrm>
            <a:off x="875721" y="3202135"/>
            <a:ext cx="69570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 love…”</a:t>
            </a:r>
            <a:endParaRPr sz="1400">
              <a:solidFill>
                <a:srgbClr val="262626"/>
              </a:solidFill>
              <a:latin typeface="Arial"/>
              <a:ea typeface="Arial"/>
              <a:cs typeface="Arial"/>
              <a:sym typeface="Arial"/>
            </a:endParaRPr>
          </a:p>
        </p:txBody>
      </p:sp>
      <p:sp>
        <p:nvSpPr>
          <p:cNvPr id="872" name="Google Shape;872;p40"/>
          <p:cNvSpPr txBox="1"/>
          <p:nvPr/>
        </p:nvSpPr>
        <p:spPr>
          <a:xfrm>
            <a:off x="865302" y="5458685"/>
            <a:ext cx="716542"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“I hate…”</a:t>
            </a:r>
            <a:endParaRPr sz="1400">
              <a:solidFill>
                <a:srgbClr val="262626"/>
              </a:solidFill>
              <a:latin typeface="Arial"/>
              <a:ea typeface="Arial"/>
              <a:cs typeface="Arial"/>
              <a:sym typeface="Arial"/>
            </a:endParaRPr>
          </a:p>
        </p:txBody>
      </p:sp>
      <p:grpSp>
        <p:nvGrpSpPr>
          <p:cNvPr id="873" name="Google Shape;873;p40"/>
          <p:cNvGrpSpPr/>
          <p:nvPr/>
        </p:nvGrpSpPr>
        <p:grpSpPr>
          <a:xfrm>
            <a:off x="450000" y="450000"/>
            <a:ext cx="9018000" cy="276999"/>
            <a:chOff x="450000" y="450000"/>
            <a:chExt cx="9018000" cy="276999"/>
          </a:xfrm>
        </p:grpSpPr>
        <p:sp>
          <p:nvSpPr>
            <p:cNvPr id="874" name="Google Shape;874;p4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Appendix. Empathy Map</a:t>
              </a:r>
              <a:endParaRPr/>
            </a:p>
          </p:txBody>
        </p:sp>
        <p:sp>
          <p:nvSpPr>
            <p:cNvPr id="875" name="Google Shape;875;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grpSp>
        <p:nvGrpSpPr>
          <p:cNvPr id="882" name="Google Shape;882;p41"/>
          <p:cNvGrpSpPr/>
          <p:nvPr/>
        </p:nvGrpSpPr>
        <p:grpSpPr>
          <a:xfrm>
            <a:off x="560209" y="2039006"/>
            <a:ext cx="8782409" cy="215375"/>
            <a:chOff x="1027113" y="2045625"/>
            <a:chExt cx="8785225" cy="215444"/>
          </a:xfrm>
        </p:grpSpPr>
        <p:sp>
          <p:nvSpPr>
            <p:cNvPr id="883" name="Google Shape;883;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884" name="Google Shape;884;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Step #4: Ideate</a:t>
              </a:r>
              <a:endParaRPr/>
            </a:p>
          </p:txBody>
        </p:sp>
      </p:grpSp>
      <p:sp>
        <p:nvSpPr>
          <p:cNvPr id="885" name="Google Shape;885;p41"/>
          <p:cNvSpPr/>
          <p:nvPr/>
        </p:nvSpPr>
        <p:spPr>
          <a:xfrm>
            <a:off x="712560" y="4700124"/>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Ideate is a step that envisions and actually makes a solution to solve the social problems selected above.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Based on what you have written during the analysis phase, consider what solution you need.</a:t>
            </a:r>
            <a:endParaRPr/>
          </a:p>
        </p:txBody>
      </p:sp>
      <p:grpSp>
        <p:nvGrpSpPr>
          <p:cNvPr id="886" name="Google Shape;886;p41"/>
          <p:cNvGrpSpPr/>
          <p:nvPr/>
        </p:nvGrpSpPr>
        <p:grpSpPr>
          <a:xfrm>
            <a:off x="2365987" y="2664581"/>
            <a:ext cx="5323201" cy="1675275"/>
            <a:chOff x="2442422" y="2574218"/>
            <a:chExt cx="5323201" cy="1675275"/>
          </a:xfrm>
        </p:grpSpPr>
        <p:grpSp>
          <p:nvGrpSpPr>
            <p:cNvPr id="887" name="Google Shape;887;p41"/>
            <p:cNvGrpSpPr/>
            <p:nvPr/>
          </p:nvGrpSpPr>
          <p:grpSpPr>
            <a:xfrm>
              <a:off x="2442422" y="2574218"/>
              <a:ext cx="5323201" cy="1675275"/>
              <a:chOff x="2441617" y="2563781"/>
              <a:chExt cx="5324908" cy="1675812"/>
            </a:xfrm>
          </p:grpSpPr>
          <p:sp>
            <p:nvSpPr>
              <p:cNvPr id="888" name="Google Shape;888;p41"/>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89" name="Google Shape;889;p41"/>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Define</a:t>
                </a:r>
                <a:endParaRPr/>
              </a:p>
            </p:txBody>
          </p:sp>
          <p:sp>
            <p:nvSpPr>
              <p:cNvPr id="890" name="Google Shape;890;p41"/>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91" name="Google Shape;891;p41"/>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Discover</a:t>
                </a:r>
                <a:endParaRPr sz="1300">
                  <a:solidFill>
                    <a:srgbClr val="3F3F3F"/>
                  </a:solidFill>
                  <a:latin typeface="Arial"/>
                  <a:ea typeface="Arial"/>
                  <a:cs typeface="Arial"/>
                  <a:sym typeface="Arial"/>
                </a:endParaRPr>
              </a:p>
            </p:txBody>
          </p:sp>
          <p:sp>
            <p:nvSpPr>
              <p:cNvPr id="892" name="Google Shape;892;p41"/>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93" name="Google Shape;893;p41"/>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Analyze</a:t>
                </a:r>
                <a:endParaRPr sz="1300">
                  <a:solidFill>
                    <a:srgbClr val="3F3F3F"/>
                  </a:solidFill>
                  <a:latin typeface="Arial"/>
                  <a:ea typeface="Arial"/>
                  <a:cs typeface="Arial"/>
                  <a:sym typeface="Arial"/>
                </a:endParaRPr>
              </a:p>
            </p:txBody>
          </p:sp>
          <p:sp>
            <p:nvSpPr>
              <p:cNvPr id="894" name="Google Shape;894;p41"/>
              <p:cNvSpPr/>
              <p:nvPr/>
            </p:nvSpPr>
            <p:spPr>
              <a:xfrm>
                <a:off x="5587515"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95" name="Google Shape;895;p41"/>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896" name="Google Shape;896;p41"/>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Test</a:t>
                </a:r>
                <a:endParaRPr/>
              </a:p>
            </p:txBody>
          </p:sp>
        </p:grpSp>
        <p:sp>
          <p:nvSpPr>
            <p:cNvPr id="897" name="Google Shape;897;p41"/>
            <p:cNvSpPr txBox="1"/>
            <p:nvPr/>
          </p:nvSpPr>
          <p:spPr>
            <a:xfrm>
              <a:off x="5627860" y="3533499"/>
              <a:ext cx="1048918"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Ideate &amp; Prototype</a:t>
              </a:r>
              <a:endParaRPr/>
            </a:p>
          </p:txBody>
        </p:sp>
      </p:grpSp>
      <p:grpSp>
        <p:nvGrpSpPr>
          <p:cNvPr id="898" name="Google Shape;898;p41"/>
          <p:cNvGrpSpPr/>
          <p:nvPr/>
        </p:nvGrpSpPr>
        <p:grpSpPr>
          <a:xfrm>
            <a:off x="450000" y="450000"/>
            <a:ext cx="9018000" cy="276999"/>
            <a:chOff x="450000" y="450000"/>
            <a:chExt cx="9018000" cy="276999"/>
          </a:xfrm>
        </p:grpSpPr>
        <p:sp>
          <p:nvSpPr>
            <p:cNvPr id="899" name="Google Shape;899;p4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900" name="Google Shape;900;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grpSp>
        <p:nvGrpSpPr>
          <p:cNvPr id="907" name="Google Shape;907;p42"/>
          <p:cNvGrpSpPr/>
          <p:nvPr/>
        </p:nvGrpSpPr>
        <p:grpSpPr>
          <a:xfrm>
            <a:off x="560209" y="2040029"/>
            <a:ext cx="8782409" cy="215375"/>
            <a:chOff x="1027113" y="2045625"/>
            <a:chExt cx="8785225" cy="215444"/>
          </a:xfrm>
        </p:grpSpPr>
        <p:sp>
          <p:nvSpPr>
            <p:cNvPr id="908" name="Google Shape;908;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09" name="Google Shape;909;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Brainstorming:</a:t>
              </a:r>
              <a:endParaRPr sz="1400">
                <a:solidFill>
                  <a:srgbClr val="262626"/>
                </a:solidFill>
                <a:latin typeface="Arial"/>
                <a:ea typeface="Arial"/>
                <a:cs typeface="Arial"/>
                <a:sym typeface="Arial"/>
              </a:endParaRPr>
            </a:p>
          </p:txBody>
        </p:sp>
      </p:grpSp>
      <p:sp>
        <p:nvSpPr>
          <p:cNvPr id="910" name="Google Shape;910;p42"/>
          <p:cNvSpPr/>
          <p:nvPr/>
        </p:nvSpPr>
        <p:spPr>
          <a:xfrm>
            <a:off x="712560" y="2321231"/>
            <a:ext cx="8628470" cy="135081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Definition and Necessity of Brainstorming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Brainstorming is a method that puts as many ideas as possible as if storm is striking in the head. As you share ideas with many people, not thinking about it alone, you can use various perspectives and make a better solution by combining ideas.</a:t>
            </a:r>
            <a:endParaRPr/>
          </a:p>
          <a:p>
            <a:pPr indent="-99958" lvl="2" marL="1096634"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p:txBody>
      </p:sp>
      <p:grpSp>
        <p:nvGrpSpPr>
          <p:cNvPr id="911" name="Google Shape;911;p42"/>
          <p:cNvGrpSpPr/>
          <p:nvPr/>
        </p:nvGrpSpPr>
        <p:grpSpPr>
          <a:xfrm>
            <a:off x="450000" y="450000"/>
            <a:ext cx="9018000" cy="276999"/>
            <a:chOff x="450000" y="450000"/>
            <a:chExt cx="9018000" cy="276999"/>
          </a:xfrm>
        </p:grpSpPr>
        <p:sp>
          <p:nvSpPr>
            <p:cNvPr id="912" name="Google Shape;912;p4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913" name="Google Shape;913;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grpSp>
        <p:nvGrpSpPr>
          <p:cNvPr id="920" name="Google Shape;920;p43"/>
          <p:cNvGrpSpPr/>
          <p:nvPr/>
        </p:nvGrpSpPr>
        <p:grpSpPr>
          <a:xfrm>
            <a:off x="560209" y="2040029"/>
            <a:ext cx="8782409" cy="215375"/>
            <a:chOff x="1027113" y="2045625"/>
            <a:chExt cx="8785225" cy="215444"/>
          </a:xfrm>
        </p:grpSpPr>
        <p:sp>
          <p:nvSpPr>
            <p:cNvPr id="921" name="Google Shape;921;p4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22" name="Google Shape;922;p4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Brainstorming:</a:t>
              </a:r>
              <a:endParaRPr/>
            </a:p>
          </p:txBody>
        </p:sp>
      </p:grpSp>
      <p:sp>
        <p:nvSpPr>
          <p:cNvPr id="923" name="Google Shape;923;p43"/>
          <p:cNvSpPr/>
          <p:nvPr/>
        </p:nvSpPr>
        <p:spPr>
          <a:xfrm>
            <a:off x="712560" y="2321230"/>
            <a:ext cx="8628470" cy="305897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Things to consider during Brainstorming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Put as many ideas as possible. Idea can give a birth to another idea. Brainstorm again with the new born idea and come up with more ideas.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When putting ideas, use ‘Post It’. You can share easily when you write single idea down on one ‘Post It’. The process of grouping and prioritizing can be more convenient, too. Also, if necessary, you can draw a picture to replace a detailed explanation.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Proceed after you decide the time. Without another limit, write ideas down continuously until the decided time.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If flow of thoughts gets slowed down, check the idea list. Some of the ideas can be better and give birth to another idea.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You don’t have to deduce the conclusion while you are brainstorming. Do not be hasty in idea stage. Think whether there is a way to make it a better idea.</a:t>
            </a:r>
            <a:endParaRPr/>
          </a:p>
        </p:txBody>
      </p:sp>
      <p:grpSp>
        <p:nvGrpSpPr>
          <p:cNvPr id="924" name="Google Shape;924;p43"/>
          <p:cNvGrpSpPr/>
          <p:nvPr/>
        </p:nvGrpSpPr>
        <p:grpSpPr>
          <a:xfrm>
            <a:off x="450000" y="450000"/>
            <a:ext cx="9018000" cy="276999"/>
            <a:chOff x="450000" y="450000"/>
            <a:chExt cx="9018000" cy="276999"/>
          </a:xfrm>
        </p:grpSpPr>
        <p:sp>
          <p:nvSpPr>
            <p:cNvPr id="925" name="Google Shape;925;p4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926" name="Google Shape;926;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grpSp>
        <p:nvGrpSpPr>
          <p:cNvPr id="932" name="Google Shape;932;p44"/>
          <p:cNvGrpSpPr/>
          <p:nvPr/>
        </p:nvGrpSpPr>
        <p:grpSpPr>
          <a:xfrm>
            <a:off x="560209" y="2040463"/>
            <a:ext cx="8782409" cy="215375"/>
            <a:chOff x="1027113" y="2045625"/>
            <a:chExt cx="8785225" cy="215444"/>
          </a:xfrm>
        </p:grpSpPr>
        <p:sp>
          <p:nvSpPr>
            <p:cNvPr id="933" name="Google Shape;933;p4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34" name="Google Shape;934;p4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Idea Grouping:</a:t>
              </a:r>
              <a:endParaRPr/>
            </a:p>
          </p:txBody>
        </p:sp>
      </p:grpSp>
      <p:sp>
        <p:nvSpPr>
          <p:cNvPr id="935" name="Google Shape;935;p44"/>
          <p:cNvSpPr/>
          <p:nvPr/>
        </p:nvSpPr>
        <p:spPr>
          <a:xfrm>
            <a:off x="712561" y="2311504"/>
            <a:ext cx="3635920" cy="32487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Through Idea Matrix, make a group from the ideas deduced by brainstorming and prioritize them. Divide into two criteria; creativity(horizontal) and plausibility(vertical). Then you will know what idea to solutionize for the first thing.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Discuss together about whether it has been tried, whether there is to benchmark, whether it is already executed. To determine plausibility, think together about what is a required technology or infra, and whether there is a better solution in terms of effect and cost. When you choose an idea, it is effective to do it with the specialists. Proceed with the specialist matched to your team.</a:t>
            </a:r>
            <a:endParaRPr/>
          </a:p>
        </p:txBody>
      </p:sp>
      <p:pic>
        <p:nvPicPr>
          <p:cNvPr id="936" name="Google Shape;936;p44"/>
          <p:cNvPicPr preferRelativeResize="0"/>
          <p:nvPr/>
        </p:nvPicPr>
        <p:blipFill rotWithShape="1">
          <a:blip r:embed="rId3">
            <a:alphaModFix/>
          </a:blip>
          <a:srcRect b="0" l="0" r="0" t="0"/>
          <a:stretch/>
        </p:blipFill>
        <p:spPr>
          <a:xfrm>
            <a:off x="4401534" y="2550876"/>
            <a:ext cx="4961403" cy="2896675"/>
          </a:xfrm>
          <a:prstGeom prst="rect">
            <a:avLst/>
          </a:prstGeom>
          <a:noFill/>
          <a:ln>
            <a:noFill/>
          </a:ln>
        </p:spPr>
      </p:pic>
      <p:grpSp>
        <p:nvGrpSpPr>
          <p:cNvPr id="937" name="Google Shape;937;p44"/>
          <p:cNvGrpSpPr/>
          <p:nvPr/>
        </p:nvGrpSpPr>
        <p:grpSpPr>
          <a:xfrm>
            <a:off x="450000" y="450000"/>
            <a:ext cx="9018000" cy="276999"/>
            <a:chOff x="450000" y="450000"/>
            <a:chExt cx="9018000" cy="276999"/>
          </a:xfrm>
        </p:grpSpPr>
        <p:sp>
          <p:nvSpPr>
            <p:cNvPr id="938" name="Google Shape;938;p4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939" name="Google Shape;939;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940" name="Google Shape;940;p4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grpSp>
        <p:nvGrpSpPr>
          <p:cNvPr id="946" name="Google Shape;946;p45"/>
          <p:cNvGrpSpPr/>
          <p:nvPr/>
        </p:nvGrpSpPr>
        <p:grpSpPr>
          <a:xfrm>
            <a:off x="570080" y="1692934"/>
            <a:ext cx="8665146" cy="4326020"/>
            <a:chOff x="677690" y="1743193"/>
            <a:chExt cx="8667924" cy="4327407"/>
          </a:xfrm>
        </p:grpSpPr>
        <p:sp>
          <p:nvSpPr>
            <p:cNvPr id="947" name="Google Shape;947;p45"/>
            <p:cNvSpPr/>
            <p:nvPr/>
          </p:nvSpPr>
          <p:spPr>
            <a:xfrm>
              <a:off x="1220789" y="2057400"/>
              <a:ext cx="4062413" cy="200025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48" name="Google Shape;948;p45"/>
            <p:cNvSpPr/>
            <p:nvPr/>
          </p:nvSpPr>
          <p:spPr>
            <a:xfrm>
              <a:off x="5283201" y="2057400"/>
              <a:ext cx="4062413" cy="2000250"/>
            </a:xfrm>
            <a:prstGeom prst="rect">
              <a:avLst/>
            </a:prstGeom>
            <a:solidFill>
              <a:srgbClr val="5376E7"/>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49" name="Google Shape;949;p45"/>
            <p:cNvSpPr/>
            <p:nvPr/>
          </p:nvSpPr>
          <p:spPr>
            <a:xfrm>
              <a:off x="1220789" y="4057650"/>
              <a:ext cx="4062413" cy="2000250"/>
            </a:xfrm>
            <a:prstGeom prst="rect">
              <a:avLst/>
            </a:prstGeom>
            <a:solidFill>
              <a:srgbClr val="7B96E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50" name="Google Shape;950;p45"/>
            <p:cNvSpPr/>
            <p:nvPr/>
          </p:nvSpPr>
          <p:spPr>
            <a:xfrm>
              <a:off x="5283201" y="4057650"/>
              <a:ext cx="4062413" cy="2000250"/>
            </a:xfrm>
            <a:prstGeom prst="rect">
              <a:avLst/>
            </a:prstGeom>
            <a:solidFill>
              <a:srgbClr val="C2CEF6"/>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951" name="Google Shape;951;p45"/>
            <p:cNvSpPr txBox="1"/>
            <p:nvPr/>
          </p:nvSpPr>
          <p:spPr>
            <a:xfrm>
              <a:off x="2770293"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A</a:t>
              </a:r>
              <a:endParaRPr/>
            </a:p>
          </p:txBody>
        </p:sp>
        <p:sp>
          <p:nvSpPr>
            <p:cNvPr id="952" name="Google Shape;952;p45"/>
            <p:cNvSpPr txBox="1"/>
            <p:nvPr/>
          </p:nvSpPr>
          <p:spPr>
            <a:xfrm>
              <a:off x="6832705"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B</a:t>
              </a:r>
              <a:endParaRPr/>
            </a:p>
          </p:txBody>
        </p:sp>
        <p:sp>
          <p:nvSpPr>
            <p:cNvPr id="953" name="Google Shape;953;p45"/>
            <p:cNvSpPr txBox="1"/>
            <p:nvPr/>
          </p:nvSpPr>
          <p:spPr>
            <a:xfrm>
              <a:off x="2770293" y="4166569"/>
              <a:ext cx="86722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C</a:t>
              </a:r>
              <a:endParaRPr/>
            </a:p>
          </p:txBody>
        </p:sp>
        <p:sp>
          <p:nvSpPr>
            <p:cNvPr id="954" name="Google Shape;954;p45"/>
            <p:cNvSpPr txBox="1"/>
            <p:nvPr/>
          </p:nvSpPr>
          <p:spPr>
            <a:xfrm>
              <a:off x="6832704" y="4166569"/>
              <a:ext cx="997068"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D</a:t>
              </a:r>
              <a:endParaRPr/>
            </a:p>
          </p:txBody>
        </p:sp>
        <p:grpSp>
          <p:nvGrpSpPr>
            <p:cNvPr id="955" name="Google Shape;955;p45"/>
            <p:cNvGrpSpPr/>
            <p:nvPr/>
          </p:nvGrpSpPr>
          <p:grpSpPr>
            <a:xfrm>
              <a:off x="1220788" y="1743193"/>
              <a:ext cx="4051300" cy="215444"/>
              <a:chOff x="1219200" y="1743193"/>
              <a:chExt cx="4051300" cy="215444"/>
            </a:xfrm>
          </p:grpSpPr>
          <p:cxnSp>
            <p:nvCxnSpPr>
              <p:cNvPr id="956" name="Google Shape;956;p45"/>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957" name="Google Shape;957;p45"/>
              <p:cNvSpPr txBox="1"/>
              <p:nvPr/>
            </p:nvSpPr>
            <p:spPr>
              <a:xfrm>
                <a:off x="2602283" y="1743193"/>
                <a:ext cx="1285142" cy="215444"/>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Unknown Idea</a:t>
                </a:r>
                <a:endParaRPr sz="1400">
                  <a:solidFill>
                    <a:srgbClr val="262626"/>
                  </a:solidFill>
                  <a:latin typeface="Arial"/>
                  <a:ea typeface="Arial"/>
                  <a:cs typeface="Arial"/>
                  <a:sym typeface="Arial"/>
                </a:endParaRPr>
              </a:p>
            </p:txBody>
          </p:sp>
        </p:grpSp>
        <p:grpSp>
          <p:nvGrpSpPr>
            <p:cNvPr id="958" name="Google Shape;958;p45"/>
            <p:cNvGrpSpPr/>
            <p:nvPr/>
          </p:nvGrpSpPr>
          <p:grpSpPr>
            <a:xfrm>
              <a:off x="5283200" y="1743193"/>
              <a:ext cx="4051300" cy="215444"/>
              <a:chOff x="1219200" y="1743193"/>
              <a:chExt cx="4051300" cy="215444"/>
            </a:xfrm>
          </p:grpSpPr>
          <p:cxnSp>
            <p:nvCxnSpPr>
              <p:cNvPr id="959" name="Google Shape;959;p45"/>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960" name="Google Shape;960;p45"/>
              <p:cNvSpPr txBox="1"/>
              <p:nvPr/>
            </p:nvSpPr>
            <p:spPr>
              <a:xfrm>
                <a:off x="2707282" y="1743193"/>
                <a:ext cx="1075148" cy="215444"/>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Known Idea</a:t>
                </a:r>
                <a:endParaRPr sz="1400">
                  <a:solidFill>
                    <a:srgbClr val="262626"/>
                  </a:solidFill>
                  <a:latin typeface="Arial"/>
                  <a:ea typeface="Arial"/>
                  <a:cs typeface="Arial"/>
                  <a:sym typeface="Arial"/>
                </a:endParaRPr>
              </a:p>
            </p:txBody>
          </p:sp>
        </p:grpSp>
        <p:grpSp>
          <p:nvGrpSpPr>
            <p:cNvPr id="961" name="Google Shape;961;p45"/>
            <p:cNvGrpSpPr/>
            <p:nvPr/>
          </p:nvGrpSpPr>
          <p:grpSpPr>
            <a:xfrm>
              <a:off x="677690" y="2057400"/>
              <a:ext cx="360919" cy="2006600"/>
              <a:chOff x="676102" y="2057400"/>
              <a:chExt cx="360919" cy="2006600"/>
            </a:xfrm>
          </p:grpSpPr>
          <p:cxnSp>
            <p:nvCxnSpPr>
              <p:cNvPr id="962" name="Google Shape;962;p45"/>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963" name="Google Shape;963;p45"/>
              <p:cNvSpPr txBox="1"/>
              <p:nvPr/>
            </p:nvSpPr>
            <p:spPr>
              <a:xfrm rot="5400000">
                <a:off x="422810" y="2914488"/>
                <a:ext cx="867503"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Actionable</a:t>
                </a:r>
                <a:endParaRPr sz="1400">
                  <a:solidFill>
                    <a:srgbClr val="262626"/>
                  </a:solidFill>
                  <a:latin typeface="Arial"/>
                  <a:ea typeface="Arial"/>
                  <a:cs typeface="Arial"/>
                  <a:sym typeface="Arial"/>
                </a:endParaRPr>
              </a:p>
            </p:txBody>
          </p:sp>
        </p:grpSp>
        <p:grpSp>
          <p:nvGrpSpPr>
            <p:cNvPr id="964" name="Google Shape;964;p45"/>
            <p:cNvGrpSpPr/>
            <p:nvPr/>
          </p:nvGrpSpPr>
          <p:grpSpPr>
            <a:xfrm>
              <a:off x="677690" y="4064000"/>
              <a:ext cx="360919" cy="2006600"/>
              <a:chOff x="676102" y="2057400"/>
              <a:chExt cx="360919" cy="2006600"/>
            </a:xfrm>
          </p:grpSpPr>
          <p:cxnSp>
            <p:nvCxnSpPr>
              <p:cNvPr id="965" name="Google Shape;965;p45"/>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966" name="Google Shape;966;p45"/>
              <p:cNvSpPr txBox="1"/>
              <p:nvPr/>
            </p:nvSpPr>
            <p:spPr>
              <a:xfrm rot="5400000">
                <a:off x="268873" y="2914491"/>
                <a:ext cx="1175378" cy="360919"/>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Not actionable</a:t>
                </a:r>
                <a:endParaRPr sz="1400">
                  <a:solidFill>
                    <a:srgbClr val="262626"/>
                  </a:solidFill>
                  <a:latin typeface="Arial"/>
                  <a:ea typeface="Arial"/>
                  <a:cs typeface="Arial"/>
                  <a:sym typeface="Arial"/>
                </a:endParaRPr>
              </a:p>
            </p:txBody>
          </p:sp>
        </p:grpSp>
      </p:grpSp>
      <p:grpSp>
        <p:nvGrpSpPr>
          <p:cNvPr id="967" name="Google Shape;967;p45"/>
          <p:cNvGrpSpPr/>
          <p:nvPr/>
        </p:nvGrpSpPr>
        <p:grpSpPr>
          <a:xfrm>
            <a:off x="450000" y="450000"/>
            <a:ext cx="9018000" cy="276999"/>
            <a:chOff x="450000" y="450000"/>
            <a:chExt cx="9018000" cy="276999"/>
          </a:xfrm>
        </p:grpSpPr>
        <p:sp>
          <p:nvSpPr>
            <p:cNvPr id="968" name="Google Shape;968;p4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Appendix. 2 by 2 matrix</a:t>
              </a:r>
              <a:endParaRPr/>
            </a:p>
          </p:txBody>
        </p:sp>
        <p:sp>
          <p:nvSpPr>
            <p:cNvPr id="969" name="Google Shape;969;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grpSp>
        <p:nvGrpSpPr>
          <p:cNvPr id="975" name="Google Shape;975;p46"/>
          <p:cNvGrpSpPr/>
          <p:nvPr/>
        </p:nvGrpSpPr>
        <p:grpSpPr>
          <a:xfrm>
            <a:off x="1041537" y="1902914"/>
            <a:ext cx="7788796" cy="3753454"/>
            <a:chOff x="1041537" y="1902914"/>
            <a:chExt cx="7788796" cy="3753454"/>
          </a:xfrm>
        </p:grpSpPr>
        <p:grpSp>
          <p:nvGrpSpPr>
            <p:cNvPr id="976" name="Google Shape;976;p46"/>
            <p:cNvGrpSpPr/>
            <p:nvPr/>
          </p:nvGrpSpPr>
          <p:grpSpPr>
            <a:xfrm>
              <a:off x="3553328" y="2113146"/>
              <a:ext cx="2782022" cy="582656"/>
              <a:chOff x="3051301" y="2113146"/>
              <a:chExt cx="2782022" cy="582656"/>
            </a:xfrm>
          </p:grpSpPr>
          <p:sp>
            <p:nvSpPr>
              <p:cNvPr id="977" name="Google Shape;977;p46"/>
              <p:cNvSpPr/>
              <p:nvPr/>
            </p:nvSpPr>
            <p:spPr>
              <a:xfrm>
                <a:off x="3051301" y="21285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46"/>
              <p:cNvSpPr/>
              <p:nvPr/>
            </p:nvSpPr>
            <p:spPr>
              <a:xfrm>
                <a:off x="3470958" y="21285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46"/>
              <p:cNvSpPr/>
              <p:nvPr/>
            </p:nvSpPr>
            <p:spPr>
              <a:xfrm>
                <a:off x="3890615" y="212385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46"/>
              <p:cNvSpPr/>
              <p:nvPr/>
            </p:nvSpPr>
            <p:spPr>
              <a:xfrm>
                <a:off x="3470957" y="248661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46"/>
              <p:cNvSpPr/>
              <p:nvPr/>
            </p:nvSpPr>
            <p:spPr>
              <a:xfrm>
                <a:off x="3890614" y="248605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82" name="Google Shape;982;p46"/>
              <p:cNvCxnSpPr>
                <a:endCxn id="978" idx="1"/>
              </p:cNvCxnSpPr>
              <p:nvPr/>
            </p:nvCxnSpPr>
            <p:spPr>
              <a:xfrm>
                <a:off x="3263058" y="2219169"/>
                <a:ext cx="207900" cy="0"/>
              </a:xfrm>
              <a:prstGeom prst="straightConnector1">
                <a:avLst/>
              </a:prstGeom>
              <a:noFill/>
              <a:ln cap="flat" cmpd="sng" w="9525">
                <a:solidFill>
                  <a:srgbClr val="7F7F7F"/>
                </a:solidFill>
                <a:prstDash val="solid"/>
                <a:miter lim="800000"/>
                <a:headEnd len="sm" w="sm" type="none"/>
                <a:tailEnd len="med" w="med" type="stealth"/>
              </a:ln>
            </p:spPr>
          </p:cxnSp>
          <p:sp>
            <p:nvSpPr>
              <p:cNvPr id="983" name="Google Shape;983;p46"/>
              <p:cNvSpPr/>
              <p:nvPr/>
            </p:nvSpPr>
            <p:spPr>
              <a:xfrm>
                <a:off x="4639350"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46"/>
              <p:cNvSpPr/>
              <p:nvPr/>
            </p:nvSpPr>
            <p:spPr>
              <a:xfrm>
                <a:off x="5315424" y="211446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46"/>
              <p:cNvSpPr/>
              <p:nvPr/>
            </p:nvSpPr>
            <p:spPr>
              <a:xfrm>
                <a:off x="5314590" y="246620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46"/>
              <p:cNvSpPr/>
              <p:nvPr/>
            </p:nvSpPr>
            <p:spPr>
              <a:xfrm>
                <a:off x="5652166" y="230501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87" name="Google Shape;987;p46"/>
              <p:cNvCxnSpPr/>
              <p:nvPr/>
            </p:nvCxnSpPr>
            <p:spPr>
              <a:xfrm>
                <a:off x="3682777" y="2219169"/>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988" name="Google Shape;988;p46"/>
              <p:cNvCxnSpPr/>
              <p:nvPr/>
            </p:nvCxnSpPr>
            <p:spPr>
              <a:xfrm>
                <a:off x="3682777" y="2581237"/>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989" name="Google Shape;989;p46"/>
              <p:cNvCxnSpPr>
                <a:stCxn id="978" idx="2"/>
                <a:endCxn id="980" idx="0"/>
              </p:cNvCxnSpPr>
              <p:nvPr/>
            </p:nvCxnSpPr>
            <p:spPr>
              <a:xfrm>
                <a:off x="3561537" y="2309747"/>
                <a:ext cx="0" cy="177000"/>
              </a:xfrm>
              <a:prstGeom prst="straightConnector1">
                <a:avLst/>
              </a:prstGeom>
              <a:noFill/>
              <a:ln cap="flat" cmpd="sng" w="9525">
                <a:solidFill>
                  <a:srgbClr val="7F7F7F"/>
                </a:solidFill>
                <a:prstDash val="solid"/>
                <a:miter lim="800000"/>
                <a:headEnd len="sm" w="sm" type="none"/>
                <a:tailEnd len="med" w="med" type="stealth"/>
              </a:ln>
            </p:spPr>
          </p:cxnSp>
          <p:cxnSp>
            <p:nvCxnSpPr>
              <p:cNvPr id="990" name="Google Shape;990;p46"/>
              <p:cNvCxnSpPr>
                <a:stCxn id="983" idx="3"/>
                <a:endCxn id="991" idx="0"/>
              </p:cNvCxnSpPr>
              <p:nvPr/>
            </p:nvCxnSpPr>
            <p:spPr>
              <a:xfrm>
                <a:off x="4820507" y="2203725"/>
                <a:ext cx="219600" cy="103800"/>
              </a:xfrm>
              <a:prstGeom prst="straightConnector1">
                <a:avLst/>
              </a:prstGeom>
              <a:noFill/>
              <a:ln cap="flat" cmpd="sng" w="9525">
                <a:solidFill>
                  <a:srgbClr val="A5A5A5"/>
                </a:solidFill>
                <a:prstDash val="solid"/>
                <a:miter lim="800000"/>
                <a:headEnd len="sm" w="sm" type="none"/>
                <a:tailEnd len="sm" w="sm" type="none"/>
              </a:ln>
            </p:spPr>
          </p:cxnSp>
          <p:cxnSp>
            <p:nvCxnSpPr>
              <p:cNvPr id="992" name="Google Shape;992;p46"/>
              <p:cNvCxnSpPr>
                <a:stCxn id="993" idx="2"/>
                <a:endCxn id="984" idx="1"/>
              </p:cNvCxnSpPr>
              <p:nvPr/>
            </p:nvCxnSpPr>
            <p:spPr>
              <a:xfrm flipH="1" rot="10800000">
                <a:off x="4742719" y="2205002"/>
                <a:ext cx="572700" cy="490800"/>
              </a:xfrm>
              <a:prstGeom prst="straightConnector1">
                <a:avLst/>
              </a:prstGeom>
              <a:noFill/>
              <a:ln cap="flat" cmpd="sng" w="9525">
                <a:solidFill>
                  <a:srgbClr val="A5A5A5"/>
                </a:solidFill>
                <a:prstDash val="solid"/>
                <a:miter lim="800000"/>
                <a:headEnd len="sm" w="sm" type="none"/>
                <a:tailEnd len="sm" w="sm" type="none"/>
              </a:ln>
            </p:spPr>
          </p:cxnSp>
          <p:sp>
            <p:nvSpPr>
              <p:cNvPr id="991" name="Google Shape;991;p46"/>
              <p:cNvSpPr/>
              <p:nvPr/>
            </p:nvSpPr>
            <p:spPr>
              <a:xfrm>
                <a:off x="4949624" y="230760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46"/>
              <p:cNvSpPr/>
              <p:nvPr/>
            </p:nvSpPr>
            <p:spPr>
              <a:xfrm>
                <a:off x="4652140" y="251464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94" name="Google Shape;994;p46"/>
              <p:cNvCxnSpPr>
                <a:stCxn id="985" idx="0"/>
                <a:endCxn id="984" idx="2"/>
              </p:cNvCxnSpPr>
              <p:nvPr/>
            </p:nvCxnSpPr>
            <p:spPr>
              <a:xfrm flipH="1" rot="10800000">
                <a:off x="5405169" y="2295503"/>
                <a:ext cx="900" cy="170700"/>
              </a:xfrm>
              <a:prstGeom prst="straightConnector1">
                <a:avLst/>
              </a:prstGeom>
              <a:noFill/>
              <a:ln cap="flat" cmpd="sng" w="9525">
                <a:solidFill>
                  <a:srgbClr val="A5A5A5"/>
                </a:solidFill>
                <a:prstDash val="solid"/>
                <a:miter lim="800000"/>
                <a:headEnd len="sm" w="sm" type="none"/>
                <a:tailEnd len="sm" w="sm" type="none"/>
              </a:ln>
            </p:spPr>
          </p:cxnSp>
          <p:cxnSp>
            <p:nvCxnSpPr>
              <p:cNvPr id="995" name="Google Shape;995;p46"/>
              <p:cNvCxnSpPr>
                <a:stCxn id="986" idx="0"/>
                <a:endCxn id="984" idx="3"/>
              </p:cNvCxnSpPr>
              <p:nvPr/>
            </p:nvCxnSpPr>
            <p:spPr>
              <a:xfrm rot="10800000">
                <a:off x="5496445" y="2205113"/>
                <a:ext cx="246300" cy="99900"/>
              </a:xfrm>
              <a:prstGeom prst="straightConnector1">
                <a:avLst/>
              </a:prstGeom>
              <a:noFill/>
              <a:ln cap="flat" cmpd="sng" w="9525">
                <a:solidFill>
                  <a:srgbClr val="A5A5A5"/>
                </a:solidFill>
                <a:prstDash val="solid"/>
                <a:miter lim="800000"/>
                <a:headEnd len="sm" w="sm" type="none"/>
                <a:tailEnd len="sm" w="sm" type="none"/>
              </a:ln>
            </p:spPr>
          </p:cxnSp>
        </p:grpSp>
        <p:grpSp>
          <p:nvGrpSpPr>
            <p:cNvPr id="996" name="Google Shape;996;p46"/>
            <p:cNvGrpSpPr/>
            <p:nvPr/>
          </p:nvGrpSpPr>
          <p:grpSpPr>
            <a:xfrm>
              <a:off x="7125001" y="1902914"/>
              <a:ext cx="1705332" cy="863418"/>
              <a:chOff x="6751320" y="1893570"/>
              <a:chExt cx="1705332" cy="863418"/>
            </a:xfrm>
          </p:grpSpPr>
          <p:sp>
            <p:nvSpPr>
              <p:cNvPr id="997" name="Google Shape;997;p46"/>
              <p:cNvSpPr/>
              <p:nvPr/>
            </p:nvSpPr>
            <p:spPr>
              <a:xfrm>
                <a:off x="6865301"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46"/>
              <p:cNvSpPr/>
              <p:nvPr/>
            </p:nvSpPr>
            <p:spPr>
              <a:xfrm>
                <a:off x="7108183"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46"/>
              <p:cNvSpPr/>
              <p:nvPr/>
            </p:nvSpPr>
            <p:spPr>
              <a:xfrm>
                <a:off x="6865301" y="2383612"/>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46"/>
              <p:cNvSpPr/>
              <p:nvPr/>
            </p:nvSpPr>
            <p:spPr>
              <a:xfrm>
                <a:off x="7108183" y="2383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p46"/>
              <p:cNvSpPr/>
              <p:nvPr/>
            </p:nvSpPr>
            <p:spPr>
              <a:xfrm>
                <a:off x="7403302" y="210684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p46"/>
              <p:cNvSpPr/>
              <p:nvPr/>
            </p:nvSpPr>
            <p:spPr>
              <a:xfrm>
                <a:off x="7632147" y="2106840"/>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3" name="Google Shape;1003;p46"/>
              <p:cNvSpPr/>
              <p:nvPr/>
            </p:nvSpPr>
            <p:spPr>
              <a:xfrm>
                <a:off x="7403302" y="2382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46"/>
              <p:cNvSpPr/>
              <p:nvPr/>
            </p:nvSpPr>
            <p:spPr>
              <a:xfrm>
                <a:off x="7924161"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46"/>
              <p:cNvSpPr/>
              <p:nvPr/>
            </p:nvSpPr>
            <p:spPr>
              <a:xfrm>
                <a:off x="7924161" y="238960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46"/>
              <p:cNvSpPr/>
              <p:nvPr/>
            </p:nvSpPr>
            <p:spPr>
              <a:xfrm>
                <a:off x="8168019" y="238960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07" name="Google Shape;1007;p46"/>
              <p:cNvCxnSpPr/>
              <p:nvPr/>
            </p:nvCxnSpPr>
            <p:spPr>
              <a:xfrm>
                <a:off x="6807200" y="1893570"/>
                <a:ext cx="0" cy="863418"/>
              </a:xfrm>
              <a:prstGeom prst="straightConnector1">
                <a:avLst/>
              </a:prstGeom>
              <a:noFill/>
              <a:ln cap="flat" cmpd="sng" w="9525">
                <a:solidFill>
                  <a:srgbClr val="A5A5A5"/>
                </a:solidFill>
                <a:prstDash val="solid"/>
                <a:miter lim="800000"/>
                <a:headEnd len="sm" w="sm" type="none"/>
                <a:tailEnd len="sm" w="sm" type="none"/>
              </a:ln>
            </p:spPr>
          </p:cxnSp>
          <p:grpSp>
            <p:nvGrpSpPr>
              <p:cNvPr id="1008" name="Google Shape;1008;p46"/>
              <p:cNvGrpSpPr/>
              <p:nvPr/>
            </p:nvGrpSpPr>
            <p:grpSpPr>
              <a:xfrm>
                <a:off x="6751320" y="2027202"/>
                <a:ext cx="1705332" cy="637122"/>
                <a:chOff x="6751320" y="2027202"/>
                <a:chExt cx="2156460" cy="637122"/>
              </a:xfrm>
            </p:grpSpPr>
            <p:cxnSp>
              <p:nvCxnSpPr>
                <p:cNvPr id="1009" name="Google Shape;1009;p46"/>
                <p:cNvCxnSpPr/>
                <p:nvPr/>
              </p:nvCxnSpPr>
              <p:spPr>
                <a:xfrm>
                  <a:off x="6751320" y="2027202"/>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010" name="Google Shape;1010;p46"/>
                <p:cNvCxnSpPr/>
                <p:nvPr/>
              </p:nvCxnSpPr>
              <p:spPr>
                <a:xfrm>
                  <a:off x="6751320" y="2664324"/>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011" name="Google Shape;1011;p46"/>
                <p:cNvCxnSpPr/>
                <p:nvPr/>
              </p:nvCxnSpPr>
              <p:spPr>
                <a:xfrm>
                  <a:off x="6751320" y="2331965"/>
                  <a:ext cx="2156460" cy="0"/>
                </a:xfrm>
                <a:prstGeom prst="straightConnector1">
                  <a:avLst/>
                </a:prstGeom>
                <a:noFill/>
                <a:ln cap="flat" cmpd="sng" w="9525">
                  <a:solidFill>
                    <a:srgbClr val="A5A5A5"/>
                  </a:solidFill>
                  <a:prstDash val="solid"/>
                  <a:miter lim="800000"/>
                  <a:headEnd len="sm" w="sm" type="none"/>
                  <a:tailEnd len="sm" w="sm" type="none"/>
                </a:ln>
              </p:spPr>
            </p:cxnSp>
          </p:grpSp>
          <p:cxnSp>
            <p:nvCxnSpPr>
              <p:cNvPr id="1012" name="Google Shape;1012;p46"/>
              <p:cNvCxnSpPr/>
              <p:nvPr/>
            </p:nvCxnSpPr>
            <p:spPr>
              <a:xfrm>
                <a:off x="73406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013" name="Google Shape;1013;p46"/>
              <p:cNvCxnSpPr/>
              <p:nvPr/>
            </p:nvCxnSpPr>
            <p:spPr>
              <a:xfrm>
                <a:off x="78613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014" name="Google Shape;1014;p46"/>
              <p:cNvCxnSpPr/>
              <p:nvPr/>
            </p:nvCxnSpPr>
            <p:spPr>
              <a:xfrm>
                <a:off x="8410762" y="1893570"/>
                <a:ext cx="0" cy="863418"/>
              </a:xfrm>
              <a:prstGeom prst="straightConnector1">
                <a:avLst/>
              </a:prstGeom>
              <a:noFill/>
              <a:ln cap="flat" cmpd="sng" w="9525">
                <a:solidFill>
                  <a:srgbClr val="A5A5A5"/>
                </a:solidFill>
                <a:prstDash val="solid"/>
                <a:miter lim="800000"/>
                <a:headEnd len="sm" w="sm" type="none"/>
                <a:tailEnd len="sm" w="sm" type="none"/>
              </a:ln>
            </p:spPr>
          </p:cxnSp>
        </p:grpSp>
        <p:grpSp>
          <p:nvGrpSpPr>
            <p:cNvPr id="1015" name="Google Shape;1015;p46"/>
            <p:cNvGrpSpPr/>
            <p:nvPr/>
          </p:nvGrpSpPr>
          <p:grpSpPr>
            <a:xfrm>
              <a:off x="1217690" y="1994885"/>
              <a:ext cx="1282063" cy="863190"/>
              <a:chOff x="919117" y="1982291"/>
              <a:chExt cx="1282063" cy="863190"/>
            </a:xfrm>
          </p:grpSpPr>
          <p:sp>
            <p:nvSpPr>
              <p:cNvPr id="1016" name="Google Shape;1016;p46"/>
              <p:cNvSpPr/>
              <p:nvPr/>
            </p:nvSpPr>
            <p:spPr>
              <a:xfrm>
                <a:off x="919117" y="198845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7" name="Google Shape;1017;p46"/>
              <p:cNvSpPr/>
              <p:nvPr/>
            </p:nvSpPr>
            <p:spPr>
              <a:xfrm>
                <a:off x="1089298" y="2202455"/>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46"/>
              <p:cNvSpPr/>
              <p:nvPr/>
            </p:nvSpPr>
            <p:spPr>
              <a:xfrm>
                <a:off x="1446167" y="242660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46"/>
              <p:cNvSpPr/>
              <p:nvPr/>
            </p:nvSpPr>
            <p:spPr>
              <a:xfrm>
                <a:off x="1361938" y="264736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46"/>
              <p:cNvSpPr/>
              <p:nvPr/>
            </p:nvSpPr>
            <p:spPr>
              <a:xfrm>
                <a:off x="1595574" y="266432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46"/>
              <p:cNvSpPr/>
              <p:nvPr/>
            </p:nvSpPr>
            <p:spPr>
              <a:xfrm>
                <a:off x="1764754" y="19822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46"/>
              <p:cNvSpPr/>
              <p:nvPr/>
            </p:nvSpPr>
            <p:spPr>
              <a:xfrm>
                <a:off x="2020023" y="22415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46"/>
              <p:cNvSpPr/>
              <p:nvPr/>
            </p:nvSpPr>
            <p:spPr>
              <a:xfrm>
                <a:off x="1989360" y="201563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46"/>
              <p:cNvSpPr/>
              <p:nvPr/>
            </p:nvSpPr>
            <p:spPr>
              <a:xfrm>
                <a:off x="1808203" y="220245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46"/>
              <p:cNvSpPr/>
              <p:nvPr/>
            </p:nvSpPr>
            <p:spPr>
              <a:xfrm>
                <a:off x="1157617" y="19910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26" name="Google Shape;1026;p46"/>
            <p:cNvGrpSpPr/>
            <p:nvPr/>
          </p:nvGrpSpPr>
          <p:grpSpPr>
            <a:xfrm>
              <a:off x="1041537" y="3953634"/>
              <a:ext cx="1533332" cy="1183264"/>
              <a:chOff x="1010065" y="4563292"/>
              <a:chExt cx="1533332" cy="1183264"/>
            </a:xfrm>
          </p:grpSpPr>
          <p:sp>
            <p:nvSpPr>
              <p:cNvPr id="1027" name="Google Shape;1027;p46"/>
              <p:cNvSpPr/>
              <p:nvPr/>
            </p:nvSpPr>
            <p:spPr>
              <a:xfrm>
                <a:off x="1262291" y="5180358"/>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46"/>
              <p:cNvSpPr/>
              <p:nvPr/>
            </p:nvSpPr>
            <p:spPr>
              <a:xfrm>
                <a:off x="1471199" y="4869026"/>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46"/>
              <p:cNvSpPr/>
              <p:nvPr/>
            </p:nvSpPr>
            <p:spPr>
              <a:xfrm>
                <a:off x="1709739" y="527093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46"/>
              <p:cNvSpPr/>
              <p:nvPr/>
            </p:nvSpPr>
            <p:spPr>
              <a:xfrm>
                <a:off x="2048309" y="482630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p46"/>
              <p:cNvSpPr/>
              <p:nvPr/>
            </p:nvSpPr>
            <p:spPr>
              <a:xfrm>
                <a:off x="2201180" y="5116632"/>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32" name="Google Shape;1032;p46"/>
              <p:cNvCxnSpPr/>
              <p:nvPr/>
            </p:nvCxnSpPr>
            <p:spPr>
              <a:xfrm>
                <a:off x="1010065" y="5641638"/>
                <a:ext cx="1533332" cy="0"/>
              </a:xfrm>
              <a:prstGeom prst="straightConnector1">
                <a:avLst/>
              </a:prstGeom>
              <a:noFill/>
              <a:ln cap="flat" cmpd="sng" w="9525">
                <a:solidFill>
                  <a:srgbClr val="7F7F7F"/>
                </a:solidFill>
                <a:prstDash val="solid"/>
                <a:miter lim="800000"/>
                <a:headEnd len="sm" w="sm" type="none"/>
                <a:tailEnd len="med" w="med" type="stealth"/>
              </a:ln>
            </p:spPr>
          </p:cxnSp>
          <p:cxnSp>
            <p:nvCxnSpPr>
              <p:cNvPr id="1033" name="Google Shape;1033;p46"/>
              <p:cNvCxnSpPr/>
              <p:nvPr/>
            </p:nvCxnSpPr>
            <p:spPr>
              <a:xfrm rot="10800000">
                <a:off x="1109584" y="4563292"/>
                <a:ext cx="0" cy="1183264"/>
              </a:xfrm>
              <a:prstGeom prst="straightConnector1">
                <a:avLst/>
              </a:prstGeom>
              <a:noFill/>
              <a:ln cap="flat" cmpd="sng" w="9525">
                <a:solidFill>
                  <a:srgbClr val="7F7F7F"/>
                </a:solidFill>
                <a:prstDash val="solid"/>
                <a:miter lim="800000"/>
                <a:headEnd len="sm" w="sm" type="none"/>
                <a:tailEnd len="med" w="med" type="stealth"/>
              </a:ln>
            </p:spPr>
          </p:cxnSp>
        </p:grpSp>
        <p:grpSp>
          <p:nvGrpSpPr>
            <p:cNvPr id="1034" name="Google Shape;1034;p46"/>
            <p:cNvGrpSpPr/>
            <p:nvPr/>
          </p:nvGrpSpPr>
          <p:grpSpPr>
            <a:xfrm>
              <a:off x="4228443" y="4102262"/>
              <a:ext cx="1442362" cy="1062680"/>
              <a:chOff x="3845827" y="4530763"/>
              <a:chExt cx="1442362" cy="1062680"/>
            </a:xfrm>
          </p:grpSpPr>
          <p:sp>
            <p:nvSpPr>
              <p:cNvPr id="1035" name="Google Shape;1035;p46"/>
              <p:cNvSpPr/>
              <p:nvPr/>
            </p:nvSpPr>
            <p:spPr>
              <a:xfrm>
                <a:off x="4315009" y="4818788"/>
                <a:ext cx="486631" cy="48663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46"/>
              <p:cNvSpPr/>
              <p:nvPr/>
            </p:nvSpPr>
            <p:spPr>
              <a:xfrm>
                <a:off x="4026984" y="4530763"/>
                <a:ext cx="1062680" cy="106268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46"/>
              <p:cNvSpPr/>
              <p:nvPr/>
            </p:nvSpPr>
            <p:spPr>
              <a:xfrm>
                <a:off x="4470983" y="4973767"/>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46"/>
              <p:cNvSpPr/>
              <p:nvPr/>
            </p:nvSpPr>
            <p:spPr>
              <a:xfrm>
                <a:off x="4272815" y="528186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46"/>
              <p:cNvSpPr/>
              <p:nvPr/>
            </p:nvSpPr>
            <p:spPr>
              <a:xfrm>
                <a:off x="4781217" y="51123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46"/>
              <p:cNvSpPr/>
              <p:nvPr/>
            </p:nvSpPr>
            <p:spPr>
              <a:xfrm>
                <a:off x="4225500" y="4688752"/>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46"/>
              <p:cNvSpPr/>
              <p:nvPr/>
            </p:nvSpPr>
            <p:spPr>
              <a:xfrm>
                <a:off x="5107032" y="460520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46"/>
              <p:cNvSpPr/>
              <p:nvPr/>
            </p:nvSpPr>
            <p:spPr>
              <a:xfrm>
                <a:off x="3845827" y="526827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43" name="Google Shape;1043;p46"/>
            <p:cNvGrpSpPr/>
            <p:nvPr/>
          </p:nvGrpSpPr>
          <p:grpSpPr>
            <a:xfrm>
              <a:off x="7182662" y="3783844"/>
              <a:ext cx="1558161" cy="1573711"/>
              <a:chOff x="6865301" y="3870960"/>
              <a:chExt cx="1558161" cy="1573711"/>
            </a:xfrm>
          </p:grpSpPr>
          <p:pic>
            <p:nvPicPr>
              <p:cNvPr id="1044" name="Google Shape;1044;p46"/>
              <p:cNvPicPr preferRelativeResize="0"/>
              <p:nvPr/>
            </p:nvPicPr>
            <p:blipFill rotWithShape="1">
              <a:blip r:embed="rId3">
                <a:alphaModFix/>
              </a:blip>
              <a:srcRect b="5593" l="0" r="0" t="0"/>
              <a:stretch/>
            </p:blipFill>
            <p:spPr>
              <a:xfrm>
                <a:off x="6865301" y="3870960"/>
                <a:ext cx="1558161" cy="1573711"/>
              </a:xfrm>
              <a:prstGeom prst="rect">
                <a:avLst/>
              </a:prstGeom>
              <a:noFill/>
              <a:ln>
                <a:noFill/>
              </a:ln>
            </p:spPr>
          </p:pic>
          <p:sp>
            <p:nvSpPr>
              <p:cNvPr id="1045" name="Google Shape;1045;p46"/>
              <p:cNvSpPr/>
              <p:nvPr/>
            </p:nvSpPr>
            <p:spPr>
              <a:xfrm>
                <a:off x="7105316" y="415410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p46"/>
              <p:cNvSpPr/>
              <p:nvPr/>
            </p:nvSpPr>
            <p:spPr>
              <a:xfrm>
                <a:off x="6883155" y="4472713"/>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p46"/>
              <p:cNvSpPr/>
              <p:nvPr/>
            </p:nvSpPr>
            <p:spPr>
              <a:xfrm>
                <a:off x="7781193" y="4063528"/>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46"/>
              <p:cNvSpPr/>
              <p:nvPr/>
            </p:nvSpPr>
            <p:spPr>
              <a:xfrm>
                <a:off x="7644381" y="5044427"/>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46"/>
              <p:cNvSpPr/>
              <p:nvPr/>
            </p:nvSpPr>
            <p:spPr>
              <a:xfrm>
                <a:off x="7962350" y="4597298"/>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46"/>
              <p:cNvSpPr/>
              <p:nvPr/>
            </p:nvSpPr>
            <p:spPr>
              <a:xfrm>
                <a:off x="7440158" y="497376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51" name="Google Shape;1051;p46"/>
            <p:cNvSpPr txBox="1"/>
            <p:nvPr/>
          </p:nvSpPr>
          <p:spPr>
            <a:xfrm>
              <a:off x="1075002"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Cluster and Piles</a:t>
              </a:r>
              <a:endParaRPr sz="1300">
                <a:solidFill>
                  <a:srgbClr val="262626"/>
                </a:solidFill>
                <a:latin typeface="Arial"/>
                <a:ea typeface="Arial"/>
                <a:cs typeface="Arial"/>
                <a:sym typeface="Arial"/>
              </a:endParaRPr>
            </a:p>
          </p:txBody>
        </p:sp>
        <p:sp>
          <p:nvSpPr>
            <p:cNvPr id="1052" name="Google Shape;1052;p46"/>
            <p:cNvSpPr txBox="1"/>
            <p:nvPr/>
          </p:nvSpPr>
          <p:spPr>
            <a:xfrm>
              <a:off x="4159969"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Links</a:t>
              </a:r>
              <a:endParaRPr sz="1300">
                <a:solidFill>
                  <a:srgbClr val="262626"/>
                </a:solidFill>
                <a:latin typeface="Arial"/>
                <a:ea typeface="Arial"/>
                <a:cs typeface="Arial"/>
                <a:sym typeface="Arial"/>
              </a:endParaRPr>
            </a:p>
          </p:txBody>
        </p:sp>
        <p:sp>
          <p:nvSpPr>
            <p:cNvPr id="1053" name="Google Shape;1053;p46"/>
            <p:cNvSpPr txBox="1"/>
            <p:nvPr/>
          </p:nvSpPr>
          <p:spPr>
            <a:xfrm>
              <a:off x="7211001"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Grids</a:t>
              </a:r>
              <a:endParaRPr sz="1300">
                <a:solidFill>
                  <a:srgbClr val="262626"/>
                </a:solidFill>
                <a:latin typeface="Arial"/>
                <a:ea typeface="Arial"/>
                <a:cs typeface="Arial"/>
                <a:sym typeface="Arial"/>
              </a:endParaRPr>
            </a:p>
          </p:txBody>
        </p:sp>
        <p:sp>
          <p:nvSpPr>
            <p:cNvPr id="1054" name="Google Shape;1054;p46"/>
            <p:cNvSpPr txBox="1"/>
            <p:nvPr/>
          </p:nvSpPr>
          <p:spPr>
            <a:xfrm>
              <a:off x="1075002"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Axes</a:t>
              </a:r>
              <a:endParaRPr sz="1300">
                <a:solidFill>
                  <a:srgbClr val="262626"/>
                </a:solidFill>
                <a:latin typeface="Arial"/>
                <a:ea typeface="Arial"/>
                <a:cs typeface="Arial"/>
                <a:sym typeface="Arial"/>
              </a:endParaRPr>
            </a:p>
          </p:txBody>
        </p:sp>
        <p:sp>
          <p:nvSpPr>
            <p:cNvPr id="1055" name="Google Shape;1055;p46"/>
            <p:cNvSpPr txBox="1"/>
            <p:nvPr/>
          </p:nvSpPr>
          <p:spPr>
            <a:xfrm>
              <a:off x="3965194" y="5363980"/>
              <a:ext cx="192815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Circles and Targets</a:t>
              </a:r>
              <a:endParaRPr sz="1300">
                <a:solidFill>
                  <a:srgbClr val="262626"/>
                </a:solidFill>
                <a:latin typeface="Arial"/>
                <a:ea typeface="Arial"/>
                <a:cs typeface="Arial"/>
                <a:sym typeface="Arial"/>
              </a:endParaRPr>
            </a:p>
          </p:txBody>
        </p:sp>
        <p:sp>
          <p:nvSpPr>
            <p:cNvPr id="1056" name="Google Shape;1056;p46"/>
            <p:cNvSpPr txBox="1"/>
            <p:nvPr/>
          </p:nvSpPr>
          <p:spPr>
            <a:xfrm>
              <a:off x="7291094"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Metaphors</a:t>
              </a:r>
              <a:endParaRPr sz="1300">
                <a:solidFill>
                  <a:srgbClr val="262626"/>
                </a:solidFill>
                <a:latin typeface="Arial"/>
                <a:ea typeface="Arial"/>
                <a:cs typeface="Arial"/>
                <a:sym typeface="Arial"/>
              </a:endParaRPr>
            </a:p>
          </p:txBody>
        </p:sp>
      </p:grpSp>
      <p:grpSp>
        <p:nvGrpSpPr>
          <p:cNvPr id="1057" name="Google Shape;1057;p46"/>
          <p:cNvGrpSpPr/>
          <p:nvPr/>
        </p:nvGrpSpPr>
        <p:grpSpPr>
          <a:xfrm>
            <a:off x="450000" y="450000"/>
            <a:ext cx="9018000" cy="276999"/>
            <a:chOff x="450000" y="450000"/>
            <a:chExt cx="9018000" cy="276999"/>
          </a:xfrm>
        </p:grpSpPr>
        <p:sp>
          <p:nvSpPr>
            <p:cNvPr id="1058" name="Google Shape;1058;p4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Appendix. Sticky Notes</a:t>
              </a:r>
              <a:endParaRPr/>
            </a:p>
          </p:txBody>
        </p:sp>
        <p:sp>
          <p:nvSpPr>
            <p:cNvPr id="1059" name="Google Shape;1059;p4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grpSp>
        <p:nvGrpSpPr>
          <p:cNvPr id="1065" name="Google Shape;1065;p47"/>
          <p:cNvGrpSpPr/>
          <p:nvPr/>
        </p:nvGrpSpPr>
        <p:grpSpPr>
          <a:xfrm>
            <a:off x="560209" y="2045756"/>
            <a:ext cx="8782409" cy="215375"/>
            <a:chOff x="1027113" y="2045625"/>
            <a:chExt cx="8785225" cy="215444"/>
          </a:xfrm>
        </p:grpSpPr>
        <p:sp>
          <p:nvSpPr>
            <p:cNvPr id="1066" name="Google Shape;1066;p4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67" name="Google Shape;1067;p4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Experience Mapping</a:t>
              </a:r>
              <a:endParaRPr/>
            </a:p>
          </p:txBody>
        </p:sp>
      </p:grpSp>
      <p:sp>
        <p:nvSpPr>
          <p:cNvPr id="1068" name="Google Shape;1068;p47"/>
          <p:cNvSpPr/>
          <p:nvPr/>
        </p:nvSpPr>
        <p:spPr>
          <a:xfrm>
            <a:off x="712560" y="2408238"/>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Definition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Experience Mapping is a method of developing ideal beneficiary experience. When you apply the solution to the problem, it plans all elements required to provide the most ideal experience . Through mapping, you get to know to whom, when, how, what benefit the solution provides.</a:t>
            </a:r>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Things to consider Experience Mapping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Keep in mind that the subject of Experience Mapping is the Persona. Think about experience from beneficiary’s perspective.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All solutions are not like a magical thing that happens instantaneously. They are composed of experiences and chain of moments. Through Experience Mapping, check once again whether you designed the solution after capturing the right moment, place, and person for the solution.</a:t>
            </a:r>
            <a:endParaRPr/>
          </a:p>
        </p:txBody>
      </p:sp>
      <p:grpSp>
        <p:nvGrpSpPr>
          <p:cNvPr id="1069" name="Google Shape;1069;p47"/>
          <p:cNvGrpSpPr/>
          <p:nvPr/>
        </p:nvGrpSpPr>
        <p:grpSpPr>
          <a:xfrm>
            <a:off x="450000" y="450000"/>
            <a:ext cx="9018000" cy="276999"/>
            <a:chOff x="450000" y="450000"/>
            <a:chExt cx="9018000" cy="276999"/>
          </a:xfrm>
        </p:grpSpPr>
        <p:sp>
          <p:nvSpPr>
            <p:cNvPr id="1070" name="Google Shape;1070;p4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071" name="Google Shape;1071;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072" name="Google Shape;1072;p4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grpSp>
        <p:nvGrpSpPr>
          <p:cNvPr id="1078" name="Google Shape;1078;p48"/>
          <p:cNvGrpSpPr/>
          <p:nvPr/>
        </p:nvGrpSpPr>
        <p:grpSpPr>
          <a:xfrm>
            <a:off x="560209" y="2040029"/>
            <a:ext cx="8782409" cy="215375"/>
            <a:chOff x="1027113" y="2045625"/>
            <a:chExt cx="8785225" cy="215444"/>
          </a:xfrm>
        </p:grpSpPr>
        <p:sp>
          <p:nvSpPr>
            <p:cNvPr id="1079" name="Google Shape;1079;p4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80" name="Google Shape;1080;p4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Experience Mapping</a:t>
              </a:r>
              <a:endParaRPr/>
            </a:p>
          </p:txBody>
        </p:sp>
      </p:grpSp>
      <p:sp>
        <p:nvSpPr>
          <p:cNvPr id="1081" name="Google Shape;1081;p48"/>
          <p:cNvSpPr/>
          <p:nvPr/>
        </p:nvSpPr>
        <p:spPr>
          <a:xfrm>
            <a:off x="712560" y="2402511"/>
            <a:ext cx="8628470" cy="366940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Experience Mapping How-to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Decide the whole context of the problematic situation and think about in what order what touchpoints are linked.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Put the actions that are expected at each touchpoints.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To create a rapport and to elevate understanding, visualize the touchpoints and the happening things, and explain them in single story.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After looking at the big picture, figure out how the current problem can turn out if the chosen idea becomes a real solution. </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this really the necessary solution for the beneficiary?</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the part to which the solution is applied the most suitable touchpoint for the solution?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For the solution to work, what must be done before and after the solution?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5) Find the way that can complement the solution.</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pSp>
        <p:nvGrpSpPr>
          <p:cNvPr id="1082" name="Google Shape;1082;p48"/>
          <p:cNvGrpSpPr/>
          <p:nvPr/>
        </p:nvGrpSpPr>
        <p:grpSpPr>
          <a:xfrm>
            <a:off x="450000" y="450000"/>
            <a:ext cx="9018000" cy="276999"/>
            <a:chOff x="450000" y="450000"/>
            <a:chExt cx="9018000" cy="276999"/>
          </a:xfrm>
        </p:grpSpPr>
        <p:sp>
          <p:nvSpPr>
            <p:cNvPr id="1083" name="Google Shape;1083;p4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084" name="Google Shape;1084;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085" name="Google Shape;1085;p4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grpSp>
        <p:nvGrpSpPr>
          <p:cNvPr id="1091" name="Google Shape;1091;p49"/>
          <p:cNvGrpSpPr/>
          <p:nvPr/>
        </p:nvGrpSpPr>
        <p:grpSpPr>
          <a:xfrm>
            <a:off x="560209" y="2040029"/>
            <a:ext cx="8782409" cy="215375"/>
            <a:chOff x="1027113" y="2045625"/>
            <a:chExt cx="8785225" cy="215444"/>
          </a:xfrm>
        </p:grpSpPr>
        <p:sp>
          <p:nvSpPr>
            <p:cNvPr id="1092" name="Google Shape;1092;p4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93" name="Google Shape;1093;p4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Experience Mapping</a:t>
              </a:r>
              <a:endParaRPr/>
            </a:p>
          </p:txBody>
        </p:sp>
      </p:grpSp>
      <p:sp>
        <p:nvSpPr>
          <p:cNvPr id="1094" name="Google Shape;1094;p49"/>
          <p:cNvSpPr/>
          <p:nvPr/>
        </p:nvSpPr>
        <p:spPr>
          <a:xfrm>
            <a:off x="712560" y="2402510"/>
            <a:ext cx="8628470"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“Way to express can differ according to on which touchpoints to put the focus 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Emotional Journey</a:t>
            </a:r>
            <a:endParaRPr/>
          </a:p>
        </p:txBody>
      </p:sp>
      <p:grpSp>
        <p:nvGrpSpPr>
          <p:cNvPr id="1095" name="Google Shape;1095;p49"/>
          <p:cNvGrpSpPr/>
          <p:nvPr/>
        </p:nvGrpSpPr>
        <p:grpSpPr>
          <a:xfrm>
            <a:off x="4138512" y="2844648"/>
            <a:ext cx="4570535" cy="2969771"/>
            <a:chOff x="2336092" y="3206663"/>
            <a:chExt cx="4572000" cy="2970723"/>
          </a:xfrm>
        </p:grpSpPr>
        <p:sp>
          <p:nvSpPr>
            <p:cNvPr id="1096" name="Google Shape;1096;p49"/>
            <p:cNvSpPr/>
            <p:nvPr/>
          </p:nvSpPr>
          <p:spPr>
            <a:xfrm>
              <a:off x="2336092" y="3206663"/>
              <a:ext cx="4572000" cy="2970723"/>
            </a:xfrm>
            <a:prstGeom prst="rect">
              <a:avLst/>
            </a:prstGeom>
            <a:blipFill rotWithShape="1">
              <a:blip r:embed="rId3">
                <a:alphaModFix/>
              </a:blip>
              <a:stretch>
                <a:fillRect b="-141774" l="-16761" r="-16459" t="-4559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097" name="Google Shape;1097;p49"/>
            <p:cNvSpPr txBox="1"/>
            <p:nvPr/>
          </p:nvSpPr>
          <p:spPr>
            <a:xfrm>
              <a:off x="3110976" y="5941630"/>
              <a:ext cx="235642"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Anxiety</a:t>
              </a:r>
              <a:endParaRPr sz="600">
                <a:solidFill>
                  <a:schemeClr val="dk1"/>
                </a:solidFill>
                <a:latin typeface="Calibri"/>
                <a:ea typeface="Calibri"/>
                <a:cs typeface="Calibri"/>
                <a:sym typeface="Calibri"/>
              </a:endParaRPr>
            </a:p>
          </p:txBody>
        </p:sp>
        <p:sp>
          <p:nvSpPr>
            <p:cNvPr id="1098" name="Google Shape;1098;p49"/>
            <p:cNvSpPr txBox="1"/>
            <p:nvPr/>
          </p:nvSpPr>
          <p:spPr>
            <a:xfrm>
              <a:off x="3814238" y="5941630"/>
              <a:ext cx="189154"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Chaos</a:t>
              </a:r>
              <a:endParaRPr sz="600">
                <a:solidFill>
                  <a:schemeClr val="dk1"/>
                </a:solidFill>
                <a:latin typeface="Calibri"/>
                <a:ea typeface="Calibri"/>
                <a:cs typeface="Calibri"/>
                <a:sym typeface="Calibri"/>
              </a:endParaRPr>
            </a:p>
          </p:txBody>
        </p:sp>
        <p:sp>
          <p:nvSpPr>
            <p:cNvPr id="1099" name="Google Shape;1099;p49"/>
            <p:cNvSpPr txBox="1"/>
            <p:nvPr/>
          </p:nvSpPr>
          <p:spPr>
            <a:xfrm>
              <a:off x="4527025" y="5941630"/>
              <a:ext cx="277320"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Irritation</a:t>
              </a:r>
              <a:endParaRPr sz="600">
                <a:solidFill>
                  <a:schemeClr val="dk1"/>
                </a:solidFill>
                <a:latin typeface="Calibri"/>
                <a:ea typeface="Calibri"/>
                <a:cs typeface="Calibri"/>
                <a:sym typeface="Calibri"/>
              </a:endParaRPr>
            </a:p>
          </p:txBody>
        </p:sp>
        <p:sp>
          <p:nvSpPr>
            <p:cNvPr id="1100" name="Google Shape;1100;p49"/>
            <p:cNvSpPr txBox="1"/>
            <p:nvPr/>
          </p:nvSpPr>
          <p:spPr>
            <a:xfrm>
              <a:off x="5226408" y="5941630"/>
              <a:ext cx="445635" cy="9233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Physical strain</a:t>
              </a:r>
              <a:endParaRPr sz="600">
                <a:solidFill>
                  <a:schemeClr val="dk1"/>
                </a:solidFill>
                <a:latin typeface="Calibri"/>
                <a:ea typeface="Calibri"/>
                <a:cs typeface="Calibri"/>
                <a:sym typeface="Calibri"/>
              </a:endParaRPr>
            </a:p>
          </p:txBody>
        </p:sp>
        <p:sp>
          <p:nvSpPr>
            <p:cNvPr id="1101" name="Google Shape;1101;p49"/>
            <p:cNvSpPr txBox="1"/>
            <p:nvPr/>
          </p:nvSpPr>
          <p:spPr>
            <a:xfrm>
              <a:off x="5949088" y="5941630"/>
              <a:ext cx="215300" cy="92333"/>
            </a:xfrm>
            <a:prstGeom prst="rect">
              <a:avLst/>
            </a:pr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chemeClr val="dk1"/>
                  </a:solidFill>
                  <a:latin typeface="Calibri"/>
                  <a:ea typeface="Calibri"/>
                  <a:cs typeface="Calibri"/>
                  <a:sym typeface="Calibri"/>
                </a:rPr>
                <a:t>Relief</a:t>
              </a:r>
              <a:endParaRPr sz="600">
                <a:solidFill>
                  <a:schemeClr val="dk1"/>
                </a:solidFill>
                <a:latin typeface="Calibri"/>
                <a:ea typeface="Calibri"/>
                <a:cs typeface="Calibri"/>
                <a:sym typeface="Calibri"/>
              </a:endParaRPr>
            </a:p>
          </p:txBody>
        </p:sp>
        <p:sp>
          <p:nvSpPr>
            <p:cNvPr id="1102" name="Google Shape;1102;p49"/>
            <p:cNvSpPr txBox="1"/>
            <p:nvPr/>
          </p:nvSpPr>
          <p:spPr>
            <a:xfrm>
              <a:off x="2763691" y="3328381"/>
              <a:ext cx="3716803" cy="184666"/>
            </a:xfrm>
            <a:prstGeom prst="rect">
              <a:avLst/>
            </a:pr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Emotional Journey of Patients Treated in Hospital</a:t>
              </a:r>
              <a:endParaRPr sz="1200">
                <a:solidFill>
                  <a:schemeClr val="dk1"/>
                </a:solidFill>
                <a:latin typeface="Calibri"/>
                <a:ea typeface="Calibri"/>
                <a:cs typeface="Calibri"/>
                <a:sym typeface="Calibri"/>
              </a:endParaRPr>
            </a:p>
          </p:txBody>
        </p:sp>
      </p:grpSp>
      <p:grpSp>
        <p:nvGrpSpPr>
          <p:cNvPr id="1103" name="Google Shape;1103;p49"/>
          <p:cNvGrpSpPr/>
          <p:nvPr/>
        </p:nvGrpSpPr>
        <p:grpSpPr>
          <a:xfrm>
            <a:off x="450000" y="450000"/>
            <a:ext cx="9018000" cy="276999"/>
            <a:chOff x="450000" y="450000"/>
            <a:chExt cx="9018000" cy="276999"/>
          </a:xfrm>
        </p:grpSpPr>
        <p:sp>
          <p:nvSpPr>
            <p:cNvPr id="1104" name="Google Shape;1104;p4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05" name="Google Shape;1105;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06" name="Google Shape;1106;p4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103" name="Google Shape;103;p5"/>
          <p:cNvGrpSpPr/>
          <p:nvPr/>
        </p:nvGrpSpPr>
        <p:grpSpPr>
          <a:xfrm>
            <a:off x="560209" y="2040029"/>
            <a:ext cx="8782409" cy="215375"/>
            <a:chOff x="1027113" y="2045625"/>
            <a:chExt cx="8785225" cy="215444"/>
          </a:xfrm>
        </p:grpSpPr>
        <p:sp>
          <p:nvSpPr>
            <p:cNvPr id="104" name="Google Shape;104;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05" name="Google Shape;105;p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Design Thinking?</a:t>
              </a:r>
              <a:endParaRPr/>
            </a:p>
          </p:txBody>
        </p:sp>
      </p:grpSp>
      <p:sp>
        <p:nvSpPr>
          <p:cNvPr id="106" name="Google Shape;106;p5"/>
          <p:cNvSpPr/>
          <p:nvPr/>
        </p:nvSpPr>
        <p:spPr>
          <a:xfrm>
            <a:off x="808106" y="2658381"/>
            <a:ext cx="8286613"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BUSINESS THINKING </a:t>
            </a:r>
            <a:r>
              <a:rPr lang="en-US" sz="1999">
                <a:solidFill>
                  <a:srgbClr val="0C0C0C"/>
                </a:solidFill>
                <a:latin typeface="Arial"/>
                <a:ea typeface="Arial"/>
                <a:cs typeface="Arial"/>
                <a:sym typeface="Arial"/>
              </a:rPr>
              <a:t>vs</a:t>
            </a:r>
            <a:r>
              <a:rPr lang="en-US" sz="2799">
                <a:solidFill>
                  <a:srgbClr val="0C0C0C"/>
                </a:solidFill>
                <a:latin typeface="Arial"/>
                <a:ea typeface="Arial"/>
                <a:cs typeface="Arial"/>
                <a:sym typeface="Arial"/>
              </a:rPr>
              <a:t> INTUITIVE THINKING</a:t>
            </a:r>
            <a:endParaRPr/>
          </a:p>
        </p:txBody>
      </p:sp>
      <p:grpSp>
        <p:nvGrpSpPr>
          <p:cNvPr id="107" name="Google Shape;107;p5"/>
          <p:cNvGrpSpPr/>
          <p:nvPr/>
        </p:nvGrpSpPr>
        <p:grpSpPr>
          <a:xfrm>
            <a:off x="1339420" y="2569051"/>
            <a:ext cx="7223984" cy="584013"/>
            <a:chOff x="1384300" y="3124200"/>
            <a:chExt cx="7226300" cy="584200"/>
          </a:xfrm>
        </p:grpSpPr>
        <p:cxnSp>
          <p:nvCxnSpPr>
            <p:cNvPr id="108" name="Google Shape;108;p5"/>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09" name="Google Shape;109;p5"/>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nvGrpSpPr>
          <p:cNvPr id="110" name="Google Shape;110;p5"/>
          <p:cNvGrpSpPr/>
          <p:nvPr/>
        </p:nvGrpSpPr>
        <p:grpSpPr>
          <a:xfrm>
            <a:off x="1088169" y="3429000"/>
            <a:ext cx="7714585" cy="3120218"/>
            <a:chOff x="998317" y="3770892"/>
            <a:chExt cx="8447308" cy="3416572"/>
          </a:xfrm>
        </p:grpSpPr>
        <p:grpSp>
          <p:nvGrpSpPr>
            <p:cNvPr id="111" name="Google Shape;111;p5"/>
            <p:cNvGrpSpPr/>
            <p:nvPr/>
          </p:nvGrpSpPr>
          <p:grpSpPr>
            <a:xfrm>
              <a:off x="2778808" y="4215664"/>
              <a:ext cx="4749800" cy="2971800"/>
              <a:chOff x="3035300" y="3949021"/>
              <a:chExt cx="4749800" cy="2971800"/>
            </a:xfrm>
          </p:grpSpPr>
          <p:sp>
            <p:nvSpPr>
              <p:cNvPr id="112" name="Google Shape;112;p5"/>
              <p:cNvSpPr/>
              <p:nvPr/>
            </p:nvSpPr>
            <p:spPr>
              <a:xfrm>
                <a:off x="3035300" y="3949021"/>
                <a:ext cx="2971800" cy="2971800"/>
              </a:xfrm>
              <a:prstGeom prst="chord">
                <a:avLst>
                  <a:gd fmla="val 10624649" name="adj1"/>
                  <a:gd fmla="val 169870" name="adj2"/>
                </a:avLst>
              </a:prstGeom>
              <a:solidFill>
                <a:srgbClr val="A6A6A6">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3" name="Google Shape;113;p5"/>
              <p:cNvSpPr/>
              <p:nvPr/>
            </p:nvSpPr>
            <p:spPr>
              <a:xfrm>
                <a:off x="4813300" y="3949021"/>
                <a:ext cx="2971800" cy="2971800"/>
              </a:xfrm>
              <a:prstGeom prst="chord">
                <a:avLst>
                  <a:gd fmla="val 10624649" name="adj1"/>
                  <a:gd fmla="val 169870" name="adj2"/>
                </a:avLst>
              </a:prstGeom>
              <a:solidFill>
                <a:srgbClr val="193EB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grpSp>
          <p:nvGrpSpPr>
            <p:cNvPr id="114" name="Google Shape;114;p5"/>
            <p:cNvGrpSpPr/>
            <p:nvPr/>
          </p:nvGrpSpPr>
          <p:grpSpPr>
            <a:xfrm>
              <a:off x="998317" y="3770892"/>
              <a:ext cx="8447308" cy="2672802"/>
              <a:chOff x="998317" y="3612199"/>
              <a:chExt cx="8447308" cy="2672802"/>
            </a:xfrm>
          </p:grpSpPr>
          <p:sp>
            <p:nvSpPr>
              <p:cNvPr id="115" name="Google Shape;115;p5"/>
              <p:cNvSpPr/>
              <p:nvPr/>
            </p:nvSpPr>
            <p:spPr>
              <a:xfrm>
                <a:off x="1019830" y="3612199"/>
                <a:ext cx="8289270" cy="53904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FF0000"/>
                    </a:solidFill>
                    <a:latin typeface="Arial"/>
                    <a:ea typeface="Arial"/>
                    <a:cs typeface="Arial"/>
                    <a:sym typeface="Arial"/>
                  </a:rPr>
                  <a:t>Design</a:t>
                </a:r>
                <a:endParaRPr/>
              </a:p>
              <a:p>
                <a:pPr indent="0" lvl="0" marL="0" marR="0" rtl="0" algn="ctr">
                  <a:spcBef>
                    <a:spcPts val="0"/>
                  </a:spcBef>
                  <a:spcAft>
                    <a:spcPts val="0"/>
                  </a:spcAft>
                  <a:buNone/>
                </a:pPr>
                <a:r>
                  <a:rPr lang="en-US" sz="1600">
                    <a:solidFill>
                      <a:srgbClr val="FF0000"/>
                    </a:solidFill>
                    <a:latin typeface="Arial"/>
                    <a:ea typeface="Arial"/>
                    <a:cs typeface="Arial"/>
                    <a:sym typeface="Arial"/>
                  </a:rPr>
                  <a:t>Thinking</a:t>
                </a:r>
                <a:endParaRPr/>
              </a:p>
            </p:txBody>
          </p:sp>
          <p:cxnSp>
            <p:nvCxnSpPr>
              <p:cNvPr id="116" name="Google Shape;116;p5"/>
              <p:cNvCxnSpPr/>
              <p:nvPr/>
            </p:nvCxnSpPr>
            <p:spPr>
              <a:xfrm>
                <a:off x="998317" y="5613400"/>
                <a:ext cx="8310783" cy="0"/>
              </a:xfrm>
              <a:prstGeom prst="straightConnector1">
                <a:avLst/>
              </a:prstGeom>
              <a:noFill/>
              <a:ln cap="flat" cmpd="sng" w="9525">
                <a:solidFill>
                  <a:srgbClr val="193EB0"/>
                </a:solidFill>
                <a:prstDash val="solid"/>
                <a:miter lim="800000"/>
                <a:headEnd len="sm" w="sm" type="none"/>
                <a:tailEnd len="sm" w="sm" type="none"/>
              </a:ln>
            </p:spPr>
          </p:cxnSp>
          <p:sp>
            <p:nvSpPr>
              <p:cNvPr id="117" name="Google Shape;117;p5"/>
              <p:cNvSpPr/>
              <p:nvPr/>
            </p:nvSpPr>
            <p:spPr>
              <a:xfrm>
                <a:off x="4384168" y="4335860"/>
                <a:ext cx="1539080" cy="15390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118" name="Google Shape;118;p5"/>
              <p:cNvCxnSpPr/>
              <p:nvPr/>
            </p:nvCxnSpPr>
            <p:spPr>
              <a:xfrm>
                <a:off x="5153708" y="4119960"/>
                <a:ext cx="0" cy="215900"/>
              </a:xfrm>
              <a:prstGeom prst="straightConnector1">
                <a:avLst/>
              </a:prstGeom>
              <a:noFill/>
              <a:ln cap="flat" cmpd="sng" w="28575">
                <a:solidFill>
                  <a:srgbClr val="FF0000"/>
                </a:solidFill>
                <a:prstDash val="solid"/>
                <a:miter lim="800000"/>
                <a:headEnd len="med" w="med" type="triangle"/>
                <a:tailEnd len="sm" w="sm" type="none"/>
              </a:ln>
            </p:spPr>
          </p:cxnSp>
          <p:sp>
            <p:nvSpPr>
              <p:cNvPr id="119" name="Google Shape;119;p5"/>
              <p:cNvSpPr/>
              <p:nvPr/>
            </p:nvSpPr>
            <p:spPr>
              <a:xfrm>
                <a:off x="4683780" y="5648176"/>
                <a:ext cx="961370" cy="1684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50/50 mix</a:t>
                </a:r>
                <a:endParaRPr/>
              </a:p>
            </p:txBody>
          </p:sp>
          <p:sp>
            <p:nvSpPr>
              <p:cNvPr id="120" name="Google Shape;120;p5"/>
              <p:cNvSpPr/>
              <p:nvPr/>
            </p:nvSpPr>
            <p:spPr>
              <a:xfrm>
                <a:off x="1007129" y="5648176"/>
                <a:ext cx="1154254"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100% reliability</a:t>
                </a:r>
                <a:endParaRPr/>
              </a:p>
            </p:txBody>
          </p:sp>
          <p:sp>
            <p:nvSpPr>
              <p:cNvPr id="121" name="Google Shape;121;p5"/>
              <p:cNvSpPr/>
              <p:nvPr/>
            </p:nvSpPr>
            <p:spPr>
              <a:xfrm>
                <a:off x="8484255" y="5648176"/>
                <a:ext cx="961370"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100% validity</a:t>
                </a:r>
                <a:endParaRPr/>
              </a:p>
            </p:txBody>
          </p:sp>
          <p:sp>
            <p:nvSpPr>
              <p:cNvPr id="122" name="Google Shape;122;p5"/>
              <p:cNvSpPr/>
              <p:nvPr/>
            </p:nvSpPr>
            <p:spPr>
              <a:xfrm>
                <a:off x="6236355" y="5813340"/>
                <a:ext cx="961370" cy="4716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Intuitive</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Thinking</a:t>
                </a:r>
                <a:endParaRPr/>
              </a:p>
            </p:txBody>
          </p:sp>
          <p:sp>
            <p:nvSpPr>
              <p:cNvPr id="123" name="Google Shape;123;p5"/>
              <p:cNvSpPr/>
              <p:nvPr/>
            </p:nvSpPr>
            <p:spPr>
              <a:xfrm>
                <a:off x="3366155" y="5813340"/>
                <a:ext cx="961370" cy="47166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Analytical</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Thinking</a:t>
                </a:r>
                <a:endParaRPr/>
              </a:p>
            </p:txBody>
          </p:sp>
        </p:grpSp>
      </p:grpSp>
      <p:grpSp>
        <p:nvGrpSpPr>
          <p:cNvPr id="124" name="Google Shape;124;p5"/>
          <p:cNvGrpSpPr/>
          <p:nvPr/>
        </p:nvGrpSpPr>
        <p:grpSpPr>
          <a:xfrm>
            <a:off x="450000" y="450000"/>
            <a:ext cx="9018000" cy="276999"/>
            <a:chOff x="450000" y="450000"/>
            <a:chExt cx="9018000" cy="276999"/>
          </a:xfrm>
        </p:grpSpPr>
        <p:sp>
          <p:nvSpPr>
            <p:cNvPr id="125" name="Google Shape;125;p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126" name="Google Shape;126;p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p50"/>
          <p:cNvGrpSpPr/>
          <p:nvPr/>
        </p:nvGrpSpPr>
        <p:grpSpPr>
          <a:xfrm>
            <a:off x="560209" y="2040029"/>
            <a:ext cx="8782409" cy="215375"/>
            <a:chOff x="1027113" y="2045625"/>
            <a:chExt cx="8785225" cy="215444"/>
          </a:xfrm>
        </p:grpSpPr>
        <p:sp>
          <p:nvSpPr>
            <p:cNvPr id="1113" name="Google Shape;1113;p5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14" name="Google Shape;1114;p5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sp>
        <p:nvSpPr>
          <p:cNvPr id="1115" name="Google Shape;1115;p50"/>
          <p:cNvSpPr/>
          <p:nvPr/>
        </p:nvSpPr>
        <p:spPr>
          <a:xfrm>
            <a:off x="712560" y="2407589"/>
            <a:ext cx="8628470"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Definition and necessity of Prototyping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 way to improve the solution through the process of adding, changing, deleting things to the point of satisfaction according to the real-using evaluation.</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This not only make the optimal solution through repetitive trying and complementation, but also helps to consider the beneficiary’s perspective, so it helps a lot in thinking, too.</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Things to consider for prototyping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Prototyping is a starting point that materializes ideas that exist only in mind. Make and fail, re-make it and improve it, and then complete the best solution. Not any idea can be perfect from the start. Do not be afraid of failure. ‘Start’ and ‘Repeat’.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Improve the solution through repetition. It does not mean the pure repetition. You have to reflect more precisely the needs of the beneficiary at every intervals.</a:t>
            </a:r>
            <a:endParaRPr/>
          </a:p>
        </p:txBody>
      </p:sp>
      <p:grpSp>
        <p:nvGrpSpPr>
          <p:cNvPr id="1116" name="Google Shape;1116;p50"/>
          <p:cNvGrpSpPr/>
          <p:nvPr/>
        </p:nvGrpSpPr>
        <p:grpSpPr>
          <a:xfrm>
            <a:off x="450000" y="450000"/>
            <a:ext cx="9018000" cy="276999"/>
            <a:chOff x="450000" y="450000"/>
            <a:chExt cx="9018000" cy="276999"/>
          </a:xfrm>
        </p:grpSpPr>
        <p:sp>
          <p:nvSpPr>
            <p:cNvPr id="1117" name="Google Shape;1117;p5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18" name="Google Shape;1118;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19" name="Google Shape;1119;p5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51"/>
          <p:cNvGrpSpPr/>
          <p:nvPr/>
        </p:nvGrpSpPr>
        <p:grpSpPr>
          <a:xfrm>
            <a:off x="560209" y="2040029"/>
            <a:ext cx="8782409" cy="215375"/>
            <a:chOff x="1027113" y="2045625"/>
            <a:chExt cx="8785225" cy="215444"/>
          </a:xfrm>
        </p:grpSpPr>
        <p:sp>
          <p:nvSpPr>
            <p:cNvPr id="1126" name="Google Shape;1126;p5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27" name="Google Shape;1127;p5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sp>
        <p:nvSpPr>
          <p:cNvPr id="1128" name="Google Shape;1128;p51"/>
          <p:cNvSpPr/>
          <p:nvPr/>
        </p:nvSpPr>
        <p:spPr>
          <a:xfrm>
            <a:off x="712560" y="2402510"/>
            <a:ext cx="8628470"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Tool : Products (for reference)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For products, it is the most certain way to try various forms and complement them quickly.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To check various functions, location of the operation button, and ergonomic convenience, it helps to make a form with simple materials such as paper, clay, Styrofoam, and acryl board. To implement certain design, try designing with 3D Modelling Program.</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129" name="Google Shape;1129;p51"/>
          <p:cNvSpPr/>
          <p:nvPr/>
        </p:nvSpPr>
        <p:spPr>
          <a:xfrm>
            <a:off x="584824" y="3842243"/>
            <a:ext cx="8756206" cy="2083502"/>
          </a:xfrm>
          <a:prstGeom prst="rect">
            <a:avLst/>
          </a:prstGeom>
          <a:blipFill rotWithShape="1">
            <a:blip r:embed="rId3">
              <a:alphaModFix/>
            </a:blip>
            <a:stretch>
              <a:fillRect b="-446240" l="-7607" r="-7341" t="-178082"/>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grpSp>
        <p:nvGrpSpPr>
          <p:cNvPr id="1130" name="Google Shape;1130;p51"/>
          <p:cNvGrpSpPr/>
          <p:nvPr/>
        </p:nvGrpSpPr>
        <p:grpSpPr>
          <a:xfrm>
            <a:off x="450000" y="450000"/>
            <a:ext cx="9018000" cy="276999"/>
            <a:chOff x="450000" y="450000"/>
            <a:chExt cx="9018000" cy="276999"/>
          </a:xfrm>
        </p:grpSpPr>
        <p:sp>
          <p:nvSpPr>
            <p:cNvPr id="1131" name="Google Shape;1131;p5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32" name="Google Shape;1132;p5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33" name="Google Shape;1133;p5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52"/>
          <p:cNvSpPr/>
          <p:nvPr/>
        </p:nvSpPr>
        <p:spPr>
          <a:xfrm>
            <a:off x="712560" y="2402511"/>
            <a:ext cx="8628470" cy="296664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Tool : UI (for reference)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As things are digitalized, various services that help making mobile applications and websites are coming out. Refer to the site below and try to make wireframe and architecture.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Reference</a:t>
            </a:r>
            <a:endParaRPr/>
          </a:p>
          <a:p>
            <a:pPr indent="-182508" lvl="2" marL="1096634"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https://webdesignledger.com/18-great-examples-of-sketched-ui-wireframes-and-mockups/</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Flinto (</a:t>
            </a:r>
            <a:r>
              <a:rPr b="0" i="0" lang="en-US" sz="1300" u="sng" cap="none" strike="noStrike">
                <a:solidFill>
                  <a:srgbClr val="262626"/>
                </a:solidFill>
                <a:latin typeface="Arial"/>
                <a:ea typeface="Arial"/>
                <a:cs typeface="Arial"/>
                <a:sym typeface="Arial"/>
                <a:hlinkClick r:id="rId4">
                  <a:extLst>
                    <a:ext uri="{A12FA001-AC4F-418D-AE19-62706E023703}">
                      <ahyp:hlinkClr val="tx"/>
                    </a:ext>
                  </a:extLst>
                </a:hlinkClick>
              </a:rPr>
              <a:t>https://flinto.com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Balsamiq (</a:t>
            </a:r>
            <a:r>
              <a:rPr b="0" i="0" lang="en-US" sz="1300" u="sng" cap="none" strike="noStrike">
                <a:solidFill>
                  <a:srgbClr val="262626"/>
                </a:solidFill>
                <a:latin typeface="Arial"/>
                <a:ea typeface="Arial"/>
                <a:cs typeface="Arial"/>
                <a:sym typeface="Arial"/>
                <a:hlinkClick r:id="rId5">
                  <a:extLst>
                    <a:ext uri="{A12FA001-AC4F-418D-AE19-62706E023703}">
                      <ahyp:hlinkClr val="tx"/>
                    </a:ext>
                  </a:extLst>
                </a:hlinkClick>
              </a:rPr>
              <a:t>https://balsamiq.com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Balsamiq Introduction Video (</a:t>
            </a:r>
            <a:r>
              <a:rPr b="0" i="0" lang="en-US" sz="1300" u="sng" cap="none" strike="noStrike">
                <a:solidFill>
                  <a:srgbClr val="262626"/>
                </a:solidFill>
                <a:latin typeface="Arial"/>
                <a:ea typeface="Arial"/>
                <a:cs typeface="Arial"/>
                <a:sym typeface="Arial"/>
                <a:hlinkClick r:id="rId6">
                  <a:extLst>
                    <a:ext uri="{A12FA001-AC4F-418D-AE19-62706E023703}">
                      <ahyp:hlinkClr val="tx"/>
                    </a:ext>
                  </a:extLst>
                </a:hlinkClick>
              </a:rPr>
              <a:t>https://www.youtube.com/watch?v=zLysy3IPfFI</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Paper prototype Homepage making (</a:t>
            </a:r>
            <a:r>
              <a:rPr b="0" i="0" lang="en-US" sz="1300" u="sng" cap="none" strike="noStrike">
                <a:solidFill>
                  <a:srgbClr val="262626"/>
                </a:solidFill>
                <a:latin typeface="Arial"/>
                <a:ea typeface="Arial"/>
                <a:cs typeface="Arial"/>
                <a:sym typeface="Arial"/>
                <a:hlinkClick r:id="rId7">
                  <a:extLst>
                    <a:ext uri="{A12FA001-AC4F-418D-AE19-62706E023703}">
                      <ahyp:hlinkClr val="tx"/>
                    </a:ext>
                  </a:extLst>
                </a:hlinkClick>
              </a:rPr>
              <a:t>https://www.youtube.com/watch?v=ppnRQD06ggY#t=228</a:t>
            </a:r>
            <a:r>
              <a:rPr b="0" i="0" lang="en-US" sz="1300" u="none" cap="none" strike="noStrike">
                <a:solidFill>
                  <a:srgbClr val="262626"/>
                </a:solidFill>
                <a:latin typeface="Arial"/>
                <a:ea typeface="Arial"/>
                <a:cs typeface="Arial"/>
                <a:sym typeface="Arial"/>
              </a:rPr>
              <a:t>)</a:t>
            </a:r>
            <a:endParaRPr/>
          </a:p>
          <a:p>
            <a:pPr indent="0" lvl="1" marL="457200"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grpSp>
        <p:nvGrpSpPr>
          <p:cNvPr id="1140" name="Google Shape;1140;p52"/>
          <p:cNvGrpSpPr/>
          <p:nvPr/>
        </p:nvGrpSpPr>
        <p:grpSpPr>
          <a:xfrm>
            <a:off x="560209" y="2040029"/>
            <a:ext cx="8782409" cy="215375"/>
            <a:chOff x="1027113" y="2045625"/>
            <a:chExt cx="8785225" cy="215444"/>
          </a:xfrm>
        </p:grpSpPr>
        <p:sp>
          <p:nvSpPr>
            <p:cNvPr id="1141" name="Google Shape;1141;p5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42" name="Google Shape;1142;p5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grpSp>
        <p:nvGrpSpPr>
          <p:cNvPr id="1143" name="Google Shape;1143;p52"/>
          <p:cNvGrpSpPr/>
          <p:nvPr/>
        </p:nvGrpSpPr>
        <p:grpSpPr>
          <a:xfrm>
            <a:off x="450000" y="450000"/>
            <a:ext cx="9018000" cy="276999"/>
            <a:chOff x="450000" y="450000"/>
            <a:chExt cx="9018000" cy="276999"/>
          </a:xfrm>
        </p:grpSpPr>
        <p:sp>
          <p:nvSpPr>
            <p:cNvPr id="1144" name="Google Shape;1144;p5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45" name="Google Shape;1145;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46" name="Google Shape;1146;p5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grpSp>
        <p:nvGrpSpPr>
          <p:cNvPr id="1152" name="Google Shape;1152;p53"/>
          <p:cNvGrpSpPr/>
          <p:nvPr/>
        </p:nvGrpSpPr>
        <p:grpSpPr>
          <a:xfrm>
            <a:off x="560209" y="2040029"/>
            <a:ext cx="8782409" cy="215375"/>
            <a:chOff x="1027113" y="2045625"/>
            <a:chExt cx="8785225" cy="215444"/>
          </a:xfrm>
        </p:grpSpPr>
        <p:sp>
          <p:nvSpPr>
            <p:cNvPr id="1153" name="Google Shape;1153;p5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54" name="Google Shape;1154;p5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sp>
        <p:nvSpPr>
          <p:cNvPr id="1155" name="Google Shape;1155;p53"/>
          <p:cNvSpPr/>
          <p:nvPr/>
        </p:nvSpPr>
        <p:spPr>
          <a:xfrm>
            <a:off x="712560" y="2402510"/>
            <a:ext cx="8628470"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Tool : Service (for reference)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Research resources are generally very useful for gathering the information you need, but it is difficult to show the full context or tell the story. Scenarios are a way to compensate for this and provide a realistic picture of the problem situation and create an expected situation to clearly communicate the effect when the solution is applied. In particular, the service solution is difficult to have a physical form or platform, such as a product or UI, so you can try how the service proceeds or interact with the beneficiaries through scenarios.</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Design the whole story</a:t>
            </a:r>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Recall the series of moments your beneficiary experiences in a problem with the solution. The scenes should be organized in a structured way around the differences, including how existing problems are solved and what the beneficiaries will benefit from.</a:t>
            </a:r>
            <a:endParaRPr/>
          </a:p>
        </p:txBody>
      </p:sp>
      <p:grpSp>
        <p:nvGrpSpPr>
          <p:cNvPr id="1156" name="Google Shape;1156;p53"/>
          <p:cNvGrpSpPr/>
          <p:nvPr/>
        </p:nvGrpSpPr>
        <p:grpSpPr>
          <a:xfrm>
            <a:off x="450000" y="450000"/>
            <a:ext cx="9018000" cy="276999"/>
            <a:chOff x="450000" y="450000"/>
            <a:chExt cx="9018000" cy="276999"/>
          </a:xfrm>
        </p:grpSpPr>
        <p:sp>
          <p:nvSpPr>
            <p:cNvPr id="1157" name="Google Shape;1157;p5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58" name="Google Shape;1158;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59" name="Google Shape;1159;p5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pSp>
        <p:nvGrpSpPr>
          <p:cNvPr id="1165" name="Google Shape;1165;p54"/>
          <p:cNvGrpSpPr/>
          <p:nvPr/>
        </p:nvGrpSpPr>
        <p:grpSpPr>
          <a:xfrm>
            <a:off x="560209" y="2040029"/>
            <a:ext cx="8782409" cy="215375"/>
            <a:chOff x="1027113" y="2045625"/>
            <a:chExt cx="8785225" cy="215444"/>
          </a:xfrm>
        </p:grpSpPr>
        <p:sp>
          <p:nvSpPr>
            <p:cNvPr id="1166" name="Google Shape;1166;p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67" name="Google Shape;1167;p5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sp>
        <p:nvSpPr>
          <p:cNvPr id="1168" name="Google Shape;1168;p54"/>
          <p:cNvSpPr/>
          <p:nvPr/>
        </p:nvSpPr>
        <p:spPr>
          <a:xfrm>
            <a:off x="712560" y="2402511"/>
            <a:ext cx="8628470" cy="256140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Tool : Service (for reference)</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Decide how to express</a:t>
            </a:r>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Think about how you can tell the story effectively. If necessary, it can be expressed in various ways such as concept board and shooting video.</a:t>
            </a:r>
            <a:endParaRPr/>
          </a:p>
          <a:p>
            <a:pPr indent="-99958" lvl="2" marL="1096634"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Refine your solution</a:t>
            </a:r>
            <a:endParaRPr/>
          </a:p>
          <a:p>
            <a:pPr indent="0" lvl="2" marL="914126" marR="0" rtl="0" algn="l">
              <a:spcBef>
                <a:spcPts val="800"/>
              </a:spcBef>
              <a:spcAft>
                <a:spcPts val="0"/>
              </a:spcAft>
              <a:buNone/>
            </a:pPr>
            <a:r>
              <a:rPr b="0" i="0" lang="en-US" sz="1300" u="none" cap="none" strike="noStrike">
                <a:solidFill>
                  <a:srgbClr val="262626"/>
                </a:solidFill>
                <a:latin typeface="Arial"/>
                <a:ea typeface="Arial"/>
                <a:cs typeface="Arial"/>
                <a:sym typeface="Arial"/>
              </a:rPr>
              <a:t>Think about what you need for each step to run the service. Think about what guides are needed for beneficiaries who use the services, and if there are no protocols for service providers to follow.</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p:txBody>
      </p:sp>
      <p:grpSp>
        <p:nvGrpSpPr>
          <p:cNvPr id="1169" name="Google Shape;1169;p54"/>
          <p:cNvGrpSpPr/>
          <p:nvPr/>
        </p:nvGrpSpPr>
        <p:grpSpPr>
          <a:xfrm>
            <a:off x="450000" y="450000"/>
            <a:ext cx="9018000" cy="276999"/>
            <a:chOff x="450000" y="450000"/>
            <a:chExt cx="9018000" cy="276999"/>
          </a:xfrm>
        </p:grpSpPr>
        <p:sp>
          <p:nvSpPr>
            <p:cNvPr id="1170" name="Google Shape;1170;p5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71" name="Google Shape;1171;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72" name="Google Shape;1172;p5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55"/>
          <p:cNvGrpSpPr/>
          <p:nvPr/>
        </p:nvGrpSpPr>
        <p:grpSpPr>
          <a:xfrm>
            <a:off x="560209" y="2044065"/>
            <a:ext cx="8782409" cy="215375"/>
            <a:chOff x="1027113" y="2045625"/>
            <a:chExt cx="8785225" cy="215444"/>
          </a:xfrm>
        </p:grpSpPr>
        <p:sp>
          <p:nvSpPr>
            <p:cNvPr id="1179" name="Google Shape;1179;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80" name="Google Shape;1180;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Prototyping</a:t>
              </a:r>
              <a:endParaRPr/>
            </a:p>
          </p:txBody>
        </p:sp>
      </p:grpSp>
      <p:sp>
        <p:nvSpPr>
          <p:cNvPr id="1181" name="Google Shape;1181;p55"/>
          <p:cNvSpPr/>
          <p:nvPr/>
        </p:nvSpPr>
        <p:spPr>
          <a:xfrm>
            <a:off x="1502310" y="3438331"/>
            <a:ext cx="6898205" cy="2419352"/>
          </a:xfrm>
          <a:prstGeom prst="rect">
            <a:avLst/>
          </a:prstGeom>
          <a:blipFill rotWithShape="1">
            <a:blip r:embed="rId3">
              <a:alphaModFix/>
            </a:blip>
            <a:stretch>
              <a:fillRect b="-125859" l="-7107" r="-7001" t="-231743"/>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Calibri"/>
              <a:ea typeface="Calibri"/>
              <a:cs typeface="Calibri"/>
              <a:sym typeface="Calibri"/>
            </a:endParaRPr>
          </a:p>
        </p:txBody>
      </p:sp>
      <p:sp>
        <p:nvSpPr>
          <p:cNvPr id="1182" name="Google Shape;1182;p55"/>
          <p:cNvSpPr/>
          <p:nvPr/>
        </p:nvSpPr>
        <p:spPr>
          <a:xfrm>
            <a:off x="712560" y="2406547"/>
            <a:ext cx="8628470" cy="8481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Prototyping Tool : Service (for reference)</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Concept boards are the most commonly used method, which allows you to represent what happens when a solution is applied, step by step, according to changes in action or location.</a:t>
            </a:r>
            <a:endParaRPr/>
          </a:p>
        </p:txBody>
      </p:sp>
      <p:grpSp>
        <p:nvGrpSpPr>
          <p:cNvPr id="1183" name="Google Shape;1183;p55"/>
          <p:cNvGrpSpPr/>
          <p:nvPr/>
        </p:nvGrpSpPr>
        <p:grpSpPr>
          <a:xfrm>
            <a:off x="450000" y="450000"/>
            <a:ext cx="9018000" cy="276999"/>
            <a:chOff x="450000" y="450000"/>
            <a:chExt cx="9018000" cy="276999"/>
          </a:xfrm>
        </p:grpSpPr>
        <p:sp>
          <p:nvSpPr>
            <p:cNvPr id="1184" name="Google Shape;1184;p55"/>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185" name="Google Shape;1185;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186" name="Google Shape;1186;p55"/>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Ideate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5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grpSp>
        <p:nvGrpSpPr>
          <p:cNvPr id="1193" name="Google Shape;1193;p56"/>
          <p:cNvGrpSpPr/>
          <p:nvPr/>
        </p:nvGrpSpPr>
        <p:grpSpPr>
          <a:xfrm>
            <a:off x="560209" y="2042191"/>
            <a:ext cx="8782409" cy="215375"/>
            <a:chOff x="1027113" y="2045625"/>
            <a:chExt cx="8785225" cy="215444"/>
          </a:xfrm>
        </p:grpSpPr>
        <p:sp>
          <p:nvSpPr>
            <p:cNvPr id="1194" name="Google Shape;1194;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195" name="Google Shape;1195;p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Step #5: Test</a:t>
              </a:r>
              <a:endParaRPr/>
            </a:p>
          </p:txBody>
        </p:sp>
      </p:grpSp>
      <p:sp>
        <p:nvSpPr>
          <p:cNvPr id="1196" name="Google Shape;1196;p56"/>
          <p:cNvSpPr/>
          <p:nvPr/>
        </p:nvSpPr>
        <p:spPr>
          <a:xfrm>
            <a:off x="712560" y="4700124"/>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Test the prototype in a realistic scenario.</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Be critical. Avoid being defensive. </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Find the deficiencies and improve!</a:t>
            </a:r>
            <a:endParaRPr/>
          </a:p>
        </p:txBody>
      </p:sp>
      <p:grpSp>
        <p:nvGrpSpPr>
          <p:cNvPr id="1197" name="Google Shape;1197;p56"/>
          <p:cNvGrpSpPr/>
          <p:nvPr/>
        </p:nvGrpSpPr>
        <p:grpSpPr>
          <a:xfrm>
            <a:off x="2365987" y="2641207"/>
            <a:ext cx="5323201" cy="1675275"/>
            <a:chOff x="2442422" y="2564058"/>
            <a:chExt cx="5323201" cy="1675275"/>
          </a:xfrm>
        </p:grpSpPr>
        <p:grpSp>
          <p:nvGrpSpPr>
            <p:cNvPr id="1198" name="Google Shape;1198;p56"/>
            <p:cNvGrpSpPr/>
            <p:nvPr/>
          </p:nvGrpSpPr>
          <p:grpSpPr>
            <a:xfrm>
              <a:off x="2442422" y="2564058"/>
              <a:ext cx="5323201" cy="1675275"/>
              <a:chOff x="2441617" y="2563781"/>
              <a:chExt cx="5324908" cy="1675812"/>
            </a:xfrm>
          </p:grpSpPr>
          <p:sp>
            <p:nvSpPr>
              <p:cNvPr id="1199" name="Google Shape;1199;p56"/>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00" name="Google Shape;1200;p56"/>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Define</a:t>
                </a:r>
                <a:endParaRPr/>
              </a:p>
            </p:txBody>
          </p:sp>
          <p:sp>
            <p:nvSpPr>
              <p:cNvPr id="1201" name="Google Shape;1201;p56"/>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02" name="Google Shape;1202;p56"/>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Discover</a:t>
                </a:r>
                <a:endParaRPr sz="1300">
                  <a:solidFill>
                    <a:srgbClr val="3F3F3F"/>
                  </a:solidFill>
                  <a:latin typeface="Arial"/>
                  <a:ea typeface="Arial"/>
                  <a:cs typeface="Arial"/>
                  <a:sym typeface="Arial"/>
                </a:endParaRPr>
              </a:p>
            </p:txBody>
          </p:sp>
          <p:sp>
            <p:nvSpPr>
              <p:cNvPr id="1203" name="Google Shape;1203;p56"/>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04" name="Google Shape;1204;p56"/>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Analyze</a:t>
                </a:r>
                <a:endParaRPr sz="1300">
                  <a:solidFill>
                    <a:srgbClr val="3F3F3F"/>
                  </a:solidFill>
                  <a:latin typeface="Arial"/>
                  <a:ea typeface="Arial"/>
                  <a:cs typeface="Arial"/>
                  <a:sym typeface="Arial"/>
                </a:endParaRPr>
              </a:p>
            </p:txBody>
          </p:sp>
          <p:sp>
            <p:nvSpPr>
              <p:cNvPr id="1205" name="Google Shape;1205;p56"/>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Calibri"/>
                  <a:ea typeface="Calibri"/>
                  <a:cs typeface="Calibri"/>
                  <a:sym typeface="Calibri"/>
                </a:endParaRPr>
              </a:p>
            </p:txBody>
          </p:sp>
          <p:sp>
            <p:nvSpPr>
              <p:cNvPr id="1206" name="Google Shape;1206;p56"/>
              <p:cNvSpPr/>
              <p:nvPr/>
            </p:nvSpPr>
            <p:spPr>
              <a:xfrm>
                <a:off x="663614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207" name="Google Shape;1207;p56"/>
              <p:cNvSpPr txBox="1"/>
              <p:nvPr/>
            </p:nvSpPr>
            <p:spPr>
              <a:xfrm>
                <a:off x="667670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Test</a:t>
                </a:r>
                <a:endParaRPr/>
              </a:p>
            </p:txBody>
          </p:sp>
        </p:grpSp>
        <p:sp>
          <p:nvSpPr>
            <p:cNvPr id="1208" name="Google Shape;1208;p56"/>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Ideate &amp; Prototype</a:t>
              </a:r>
              <a:endParaRPr/>
            </a:p>
          </p:txBody>
        </p:sp>
      </p:grpSp>
      <p:grpSp>
        <p:nvGrpSpPr>
          <p:cNvPr id="1209" name="Google Shape;1209;p56"/>
          <p:cNvGrpSpPr/>
          <p:nvPr/>
        </p:nvGrpSpPr>
        <p:grpSpPr>
          <a:xfrm>
            <a:off x="450000" y="450000"/>
            <a:ext cx="9018000" cy="276999"/>
            <a:chOff x="450000" y="450000"/>
            <a:chExt cx="9018000" cy="276999"/>
          </a:xfrm>
        </p:grpSpPr>
        <p:sp>
          <p:nvSpPr>
            <p:cNvPr id="1210" name="Google Shape;1210;p5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11" name="Google Shape;1211;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grpSp>
        <p:nvGrpSpPr>
          <p:cNvPr id="1217" name="Google Shape;1217;p57"/>
          <p:cNvGrpSpPr/>
          <p:nvPr/>
        </p:nvGrpSpPr>
        <p:grpSpPr>
          <a:xfrm>
            <a:off x="560209" y="2040029"/>
            <a:ext cx="8782409" cy="215375"/>
            <a:chOff x="1027113" y="2045625"/>
            <a:chExt cx="8785225" cy="215444"/>
          </a:xfrm>
        </p:grpSpPr>
        <p:sp>
          <p:nvSpPr>
            <p:cNvPr id="1218" name="Google Shape;1218;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19" name="Google Shape;1219;p5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Definition:</a:t>
              </a:r>
              <a:endParaRPr/>
            </a:p>
          </p:txBody>
        </p:sp>
      </p:grpSp>
      <p:sp>
        <p:nvSpPr>
          <p:cNvPr id="1220" name="Google Shape;1220;p57"/>
          <p:cNvSpPr/>
          <p:nvPr/>
        </p:nvSpPr>
        <p:spPr>
          <a:xfrm>
            <a:off x="712560" y="2423768"/>
            <a:ext cx="8630057" cy="145341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Definition and necessity of Test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It is easy to misunderstand the test as a gateway that determines success and failure.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However, test is a last stage of completing the solution. It inspects the prototyped solution in real situation of problem, and finds the room to improve and complement it. </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If you apply the solution to the beneficiaries, you can check whether it is a necessary solution.</a:t>
            </a:r>
            <a:endParaRPr/>
          </a:p>
        </p:txBody>
      </p:sp>
      <p:grpSp>
        <p:nvGrpSpPr>
          <p:cNvPr id="1221" name="Google Shape;1221;p57"/>
          <p:cNvGrpSpPr/>
          <p:nvPr/>
        </p:nvGrpSpPr>
        <p:grpSpPr>
          <a:xfrm>
            <a:off x="450000" y="450000"/>
            <a:ext cx="9018000" cy="276999"/>
            <a:chOff x="450000" y="450000"/>
            <a:chExt cx="9018000" cy="276999"/>
          </a:xfrm>
        </p:grpSpPr>
        <p:sp>
          <p:nvSpPr>
            <p:cNvPr id="1222" name="Google Shape;1222;p5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23" name="Google Shape;1223;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24" name="Google Shape;1224;p5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58"/>
          <p:cNvGrpSpPr/>
          <p:nvPr/>
        </p:nvGrpSpPr>
        <p:grpSpPr>
          <a:xfrm>
            <a:off x="560209" y="2040029"/>
            <a:ext cx="8782409" cy="215375"/>
            <a:chOff x="1027113" y="2045625"/>
            <a:chExt cx="8785225" cy="215444"/>
          </a:xfrm>
        </p:grpSpPr>
        <p:sp>
          <p:nvSpPr>
            <p:cNvPr id="1231" name="Google Shape;1231;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32" name="Google Shape;1232;p5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Pre-Test: Test Preparation</a:t>
              </a:r>
              <a:endParaRPr/>
            </a:p>
          </p:txBody>
        </p:sp>
      </p:grpSp>
      <p:sp>
        <p:nvSpPr>
          <p:cNvPr id="1233" name="Google Shape;1233;p58"/>
          <p:cNvSpPr/>
          <p:nvPr/>
        </p:nvSpPr>
        <p:spPr>
          <a:xfrm>
            <a:off x="712560" y="2423768"/>
            <a:ext cx="8630057"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WHERE : Find place and environment to apply the solution to.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Where is the place where the test is operated?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Did you get a permission from the facility manager?</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WHO : Find the same beneficiary as the previously stated Persona.</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Solutions based on Persona, as itself, represent something. Effect of the solution gets more noticeable when the object of the test is a beneficiary in the situation. Find the beneficiary who can participate over the things that were written in Persona such as age, job, social group, social circumstances, essential item, etc. Even if it is the same Persona, you’d better test about 5 people not to lean toward one person’s opinion.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Who are the participants of the test? Are they participants based on Persona?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How many are they?</a:t>
            </a:r>
            <a:endParaRPr/>
          </a:p>
        </p:txBody>
      </p:sp>
      <p:grpSp>
        <p:nvGrpSpPr>
          <p:cNvPr id="1234" name="Google Shape;1234;p58"/>
          <p:cNvGrpSpPr/>
          <p:nvPr/>
        </p:nvGrpSpPr>
        <p:grpSpPr>
          <a:xfrm>
            <a:off x="450000" y="450000"/>
            <a:ext cx="9018000" cy="276999"/>
            <a:chOff x="450000" y="450000"/>
            <a:chExt cx="9018000" cy="276999"/>
          </a:xfrm>
        </p:grpSpPr>
        <p:sp>
          <p:nvSpPr>
            <p:cNvPr id="1235" name="Google Shape;1235;p5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36" name="Google Shape;1236;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37" name="Google Shape;1237;p5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59"/>
          <p:cNvGrpSpPr/>
          <p:nvPr/>
        </p:nvGrpSpPr>
        <p:grpSpPr>
          <a:xfrm>
            <a:off x="560209" y="2040029"/>
            <a:ext cx="8782409" cy="215375"/>
            <a:chOff x="1027113" y="2045625"/>
            <a:chExt cx="8785225" cy="215444"/>
          </a:xfrm>
        </p:grpSpPr>
        <p:sp>
          <p:nvSpPr>
            <p:cNvPr id="1244" name="Google Shape;1244;p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45" name="Google Shape;1245;p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Pre-Test: Test Preparation</a:t>
              </a:r>
              <a:endParaRPr/>
            </a:p>
          </p:txBody>
        </p:sp>
      </p:grpSp>
      <p:sp>
        <p:nvSpPr>
          <p:cNvPr id="1246" name="Google Shape;1246;p59"/>
          <p:cNvSpPr/>
          <p:nvPr/>
        </p:nvSpPr>
        <p:spPr>
          <a:xfrm>
            <a:off x="712560" y="2423768"/>
            <a:ext cx="8630057" cy="276146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WHAT : Establishes evaluation criteria that consider both functional and emotional aspects.</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To assess the effectiveness of your solution, see whether it solves the problem functionally or satisfies the emotions you need.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it an evaluation standard that considers both functional and emotional aspects?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Did the criteria reflect what you wanted to solve with our solution?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Can the metrics measure the impact before and after the solution?</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1247" name="Google Shape;1247;p59"/>
          <p:cNvGraphicFramePr/>
          <p:nvPr/>
        </p:nvGraphicFramePr>
        <p:xfrm>
          <a:off x="959409" y="4400200"/>
          <a:ext cx="3000000" cy="3000000"/>
        </p:xfrm>
        <a:graphic>
          <a:graphicData uri="http://schemas.openxmlformats.org/drawingml/2006/table">
            <a:tbl>
              <a:tblPr>
                <a:noFill/>
                <a:tableStyleId>{49419B3D-8582-4C3A-8815-4A39B14B6F79}</a:tableStyleId>
              </a:tblPr>
              <a:tblGrid>
                <a:gridCol w="3992000"/>
                <a:gridCol w="3992000"/>
              </a:tblGrid>
              <a:tr h="287550">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Functions</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193EB0"/>
                          </a:solidFill>
                          <a:latin typeface="Arial"/>
                          <a:ea typeface="Arial"/>
                          <a:cs typeface="Arial"/>
                          <a:sym typeface="Arial"/>
                        </a:rPr>
                        <a:t>Emotions</a:t>
                      </a:r>
                      <a:endParaRPr b="0" sz="1400" u="none" cap="none" strike="noStrike">
                        <a:solidFill>
                          <a:srgbClr val="193EB0"/>
                        </a:solidFill>
                        <a:latin typeface="Arial"/>
                        <a:ea typeface="Arial"/>
                        <a:cs typeface="Arial"/>
                        <a:sym typeface="Arial"/>
                      </a:endParaRPr>
                    </a:p>
                  </a:txBody>
                  <a:tcPr marT="37125" marB="37125" marR="67500" marL="6750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176275">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How convenient is it?</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How efficient is it?</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Is it a system that anyone can learn easily?</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Is it designed for the beneficiary's behavior?</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Is it causing another problem? (Efficiency and convenience)</a:t>
                      </a:r>
                      <a:endParaRPr/>
                    </a:p>
                  </a:txBody>
                  <a:tcPr marT="39675" marB="39675" marR="72125" marL="72125">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What is the beneficiary's satisfaction with problem solving?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Does it match the lifestyle of the beneficiary?</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What impact does this change have on the beneficiary's life?</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Does it cause another problem? (Emotional stability)</a:t>
                      </a:r>
                      <a:endParaRPr sz="1200" u="none" cap="none" strike="noStrike">
                        <a:latin typeface="Arial"/>
                        <a:ea typeface="Arial"/>
                        <a:cs typeface="Arial"/>
                        <a:sym typeface="Arial"/>
                      </a:endParaRPr>
                    </a:p>
                  </a:txBody>
                  <a:tcPr marT="39675" marB="39675" marR="72125" marL="7212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1248" name="Google Shape;1248;p59"/>
          <p:cNvGrpSpPr/>
          <p:nvPr/>
        </p:nvGrpSpPr>
        <p:grpSpPr>
          <a:xfrm>
            <a:off x="450000" y="450000"/>
            <a:ext cx="9018000" cy="276999"/>
            <a:chOff x="450000" y="450000"/>
            <a:chExt cx="9018000" cy="276999"/>
          </a:xfrm>
        </p:grpSpPr>
        <p:sp>
          <p:nvSpPr>
            <p:cNvPr id="1249" name="Google Shape;1249;p5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50" name="Google Shape;1250;p5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51" name="Google Shape;1251;p5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133" name="Google Shape;133;p6"/>
          <p:cNvGrpSpPr/>
          <p:nvPr/>
        </p:nvGrpSpPr>
        <p:grpSpPr>
          <a:xfrm>
            <a:off x="560209" y="2040029"/>
            <a:ext cx="8782409" cy="215375"/>
            <a:chOff x="1027113" y="2045625"/>
            <a:chExt cx="8785225" cy="215444"/>
          </a:xfrm>
        </p:grpSpPr>
        <p:sp>
          <p:nvSpPr>
            <p:cNvPr id="134" name="Google Shape;134;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5" name="Google Shape;135;p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Design Thinking?</a:t>
              </a:r>
              <a:endParaRPr/>
            </a:p>
          </p:txBody>
        </p:sp>
      </p:grpSp>
      <p:grpSp>
        <p:nvGrpSpPr>
          <p:cNvPr id="136" name="Google Shape;136;p6"/>
          <p:cNvGrpSpPr/>
          <p:nvPr/>
        </p:nvGrpSpPr>
        <p:grpSpPr>
          <a:xfrm>
            <a:off x="737734" y="2504717"/>
            <a:ext cx="8665441" cy="3491049"/>
            <a:chOff x="737734" y="2504717"/>
            <a:chExt cx="8665441" cy="3491049"/>
          </a:xfrm>
        </p:grpSpPr>
        <p:sp>
          <p:nvSpPr>
            <p:cNvPr id="137" name="Google Shape;137;p6"/>
            <p:cNvSpPr/>
            <p:nvPr/>
          </p:nvSpPr>
          <p:spPr>
            <a:xfrm>
              <a:off x="4978979" y="5805414"/>
              <a:ext cx="2487852" cy="12307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800">
                  <a:solidFill>
                    <a:srgbClr val="3F3F3F"/>
                  </a:solidFill>
                  <a:latin typeface="Arial"/>
                  <a:ea typeface="Arial"/>
                  <a:cs typeface="Arial"/>
                  <a:sym typeface="Arial"/>
                </a:rPr>
                <a:t>Source: the role of design thinking by Pieter Baert</a:t>
              </a:r>
              <a:endParaRPr sz="800">
                <a:solidFill>
                  <a:srgbClr val="3F3F3F"/>
                </a:solidFill>
                <a:latin typeface="Arial"/>
                <a:ea typeface="Arial"/>
                <a:cs typeface="Arial"/>
                <a:sym typeface="Arial"/>
              </a:endParaRPr>
            </a:p>
          </p:txBody>
        </p:sp>
        <p:grpSp>
          <p:nvGrpSpPr>
            <p:cNvPr id="138" name="Google Shape;138;p6"/>
            <p:cNvGrpSpPr/>
            <p:nvPr/>
          </p:nvGrpSpPr>
          <p:grpSpPr>
            <a:xfrm>
              <a:off x="737734" y="3202994"/>
              <a:ext cx="8665441" cy="2792772"/>
              <a:chOff x="736382" y="3263900"/>
              <a:chExt cx="8668219" cy="2793667"/>
            </a:xfrm>
          </p:grpSpPr>
          <p:grpSp>
            <p:nvGrpSpPr>
              <p:cNvPr id="139" name="Google Shape;139;p6"/>
              <p:cNvGrpSpPr/>
              <p:nvPr/>
            </p:nvGrpSpPr>
            <p:grpSpPr>
              <a:xfrm>
                <a:off x="881062" y="3263900"/>
                <a:ext cx="8140700" cy="2789238"/>
                <a:chOff x="1016000" y="3652838"/>
                <a:chExt cx="8140700" cy="2692400"/>
              </a:xfrm>
            </p:grpSpPr>
            <p:cxnSp>
              <p:nvCxnSpPr>
                <p:cNvPr id="140" name="Google Shape;140;p6"/>
                <p:cNvCxnSpPr/>
                <p:nvPr/>
              </p:nvCxnSpPr>
              <p:spPr>
                <a:xfrm>
                  <a:off x="1016000" y="4999038"/>
                  <a:ext cx="8140700" cy="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141" name="Google Shape;141;p6"/>
                <p:cNvCxnSpPr/>
                <p:nvPr/>
              </p:nvCxnSpPr>
              <p:spPr>
                <a:xfrm>
                  <a:off x="5086350" y="3652838"/>
                  <a:ext cx="0" cy="2692400"/>
                </a:xfrm>
                <a:prstGeom prst="straightConnector1">
                  <a:avLst/>
                </a:prstGeom>
                <a:noFill/>
                <a:ln cap="flat" cmpd="sng" w="9525">
                  <a:solidFill>
                    <a:srgbClr val="A5A5A5"/>
                  </a:solidFill>
                  <a:prstDash val="solid"/>
                  <a:miter lim="800000"/>
                  <a:headEnd len="med" w="med" type="triangle"/>
                  <a:tailEnd len="med" w="med" type="triangle"/>
                </a:ln>
              </p:spPr>
            </p:cxnSp>
          </p:grpSp>
          <p:sp>
            <p:nvSpPr>
              <p:cNvPr id="142" name="Google Shape;142;p6"/>
              <p:cNvSpPr/>
              <p:nvPr/>
            </p:nvSpPr>
            <p:spPr>
              <a:xfrm>
                <a:off x="736382" y="3285761"/>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43" name="Google Shape;143;p6"/>
              <p:cNvSpPr/>
              <p:nvPr/>
            </p:nvSpPr>
            <p:spPr>
              <a:xfrm>
                <a:off x="909560" y="3306642"/>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People-centered</a:t>
                </a:r>
                <a:endParaRPr/>
              </a:p>
            </p:txBody>
          </p:sp>
          <p:grpSp>
            <p:nvGrpSpPr>
              <p:cNvPr id="144" name="Google Shape;144;p6"/>
              <p:cNvGrpSpPr/>
              <p:nvPr/>
            </p:nvGrpSpPr>
            <p:grpSpPr>
              <a:xfrm>
                <a:off x="736382" y="5800361"/>
                <a:ext cx="2100263" cy="257206"/>
                <a:chOff x="881062" y="3641694"/>
                <a:chExt cx="2100263" cy="257206"/>
              </a:xfrm>
            </p:grpSpPr>
            <p:sp>
              <p:nvSpPr>
                <p:cNvPr id="145" name="Google Shape;145;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46" name="Google Shape;146;p6"/>
                <p:cNvSpPr/>
                <p:nvPr/>
              </p:nvSpPr>
              <p:spPr>
                <a:xfrm>
                  <a:off x="1054240" y="3662575"/>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Hands-on</a:t>
                  </a:r>
                  <a:endParaRPr/>
                </a:p>
              </p:txBody>
            </p:sp>
          </p:grpSp>
          <p:grpSp>
            <p:nvGrpSpPr>
              <p:cNvPr id="147" name="Google Shape;147;p6"/>
              <p:cNvGrpSpPr/>
              <p:nvPr/>
            </p:nvGrpSpPr>
            <p:grpSpPr>
              <a:xfrm>
                <a:off x="7125058" y="3285761"/>
                <a:ext cx="2041385" cy="257206"/>
                <a:chOff x="606565" y="3641694"/>
                <a:chExt cx="2041385" cy="257206"/>
              </a:xfrm>
            </p:grpSpPr>
            <p:sp>
              <p:nvSpPr>
                <p:cNvPr id="148" name="Google Shape;148;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149" name="Google Shape;149;p6"/>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Highly Creative</a:t>
                  </a:r>
                  <a:endParaRPr/>
                </a:p>
              </p:txBody>
            </p:sp>
          </p:grpSp>
          <p:grpSp>
            <p:nvGrpSpPr>
              <p:cNvPr id="150" name="Google Shape;150;p6"/>
              <p:cNvGrpSpPr/>
              <p:nvPr/>
            </p:nvGrpSpPr>
            <p:grpSpPr>
              <a:xfrm>
                <a:off x="7125058" y="5800361"/>
                <a:ext cx="2041385" cy="257206"/>
                <a:chOff x="606565" y="3641694"/>
                <a:chExt cx="2041385" cy="257206"/>
              </a:xfrm>
            </p:grpSpPr>
            <p:sp>
              <p:nvSpPr>
                <p:cNvPr id="151" name="Google Shape;151;p6"/>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152" name="Google Shape;152;p6"/>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Iterative</a:t>
                  </a:r>
                  <a:endParaRPr/>
                </a:p>
              </p:txBody>
            </p:sp>
          </p:grpSp>
          <p:sp>
            <p:nvSpPr>
              <p:cNvPr id="153" name="Google Shape;153;p6"/>
              <p:cNvSpPr/>
              <p:nvPr/>
            </p:nvSpPr>
            <p:spPr>
              <a:xfrm>
                <a:off x="5130800" y="3567998"/>
                <a:ext cx="4273801" cy="991792"/>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Design thinking stimulates you to look at situations differently and come up with new solutions, that go beyond and improve existing alternatives</a:t>
                </a:r>
                <a:endParaRPr/>
              </a:p>
              <a:p>
                <a:pPr indent="-69850" lvl="0" marL="66655" marR="0" rtl="0" algn="l">
                  <a:spcBef>
                    <a:spcPts val="0"/>
                  </a:spcBef>
                  <a:spcAft>
                    <a:spcPts val="0"/>
                  </a:spcAft>
                  <a:buClr>
                    <a:srgbClr val="3F3F3F"/>
                  </a:buClr>
                  <a:buSzPts val="1100"/>
                  <a:buFont typeface="Arial"/>
                  <a:buChar char="•"/>
                </a:pPr>
                <a:r>
                  <a:rPr lang="en-US" sz="1100">
                    <a:solidFill>
                      <a:srgbClr val="FF0000"/>
                    </a:solidFill>
                    <a:latin typeface="Arial"/>
                    <a:ea typeface="Arial"/>
                    <a:cs typeface="Arial"/>
                    <a:sym typeface="Arial"/>
                  </a:rPr>
                  <a:t>Integrative thinking </a:t>
                </a:r>
                <a:r>
                  <a:rPr lang="en-US" sz="1100">
                    <a:solidFill>
                      <a:srgbClr val="262626"/>
                    </a:solidFill>
                    <a:latin typeface="Arial"/>
                    <a:ea typeface="Arial"/>
                    <a:cs typeface="Arial"/>
                    <a:sym typeface="Arial"/>
                  </a:rPr>
                  <a:t>is key. You need the ability to look at all the different aspects of problem</a:t>
                </a:r>
                <a:endParaRPr/>
              </a:p>
            </p:txBody>
          </p:sp>
          <p:sp>
            <p:nvSpPr>
              <p:cNvPr id="154" name="Google Shape;154;p6"/>
              <p:cNvSpPr/>
              <p:nvPr/>
            </p:nvSpPr>
            <p:spPr>
              <a:xfrm>
                <a:off x="780923" y="3567998"/>
                <a:ext cx="4273801" cy="822515"/>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Start from what people need or want to do</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Empathy</a:t>
                </a:r>
                <a:r>
                  <a:rPr lang="en-US" sz="1100">
                    <a:solidFill>
                      <a:srgbClr val="262626"/>
                    </a:solidFill>
                    <a:latin typeface="Arial"/>
                    <a:ea typeface="Arial"/>
                    <a:cs typeface="Arial"/>
                    <a:sym typeface="Arial"/>
                  </a:rPr>
                  <a:t> is key!</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You need the ability to understand and share the feelings of others</a:t>
                </a:r>
                <a:endParaRPr/>
              </a:p>
            </p:txBody>
          </p:sp>
          <p:sp>
            <p:nvSpPr>
              <p:cNvPr id="155" name="Google Shape;155;p6"/>
              <p:cNvSpPr/>
              <p:nvPr/>
            </p:nvSpPr>
            <p:spPr>
              <a:xfrm>
                <a:off x="780923" y="4834235"/>
                <a:ext cx="4273801" cy="822515"/>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Stop discussing, start working. Make ideas tangible.</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Prototyping is thinking with your hands and Test your hypothesis</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Failure is a necessary part of the process. </a:t>
                </a:r>
                <a:r>
                  <a:rPr lang="en-US" sz="1100">
                    <a:solidFill>
                      <a:srgbClr val="FF0000"/>
                    </a:solidFill>
                    <a:latin typeface="Arial"/>
                    <a:ea typeface="Arial"/>
                    <a:cs typeface="Arial"/>
                    <a:sym typeface="Arial"/>
                  </a:rPr>
                  <a:t>Experiments with trial and error </a:t>
                </a:r>
                <a:r>
                  <a:rPr lang="en-US" sz="1100">
                    <a:solidFill>
                      <a:srgbClr val="262626"/>
                    </a:solidFill>
                    <a:latin typeface="Arial"/>
                    <a:ea typeface="Arial"/>
                    <a:cs typeface="Arial"/>
                    <a:sym typeface="Arial"/>
                  </a:rPr>
                  <a:t>are key.</a:t>
                </a:r>
                <a:endParaRPr/>
              </a:p>
            </p:txBody>
          </p:sp>
          <p:sp>
            <p:nvSpPr>
              <p:cNvPr id="156" name="Google Shape;156;p6"/>
              <p:cNvSpPr/>
              <p:nvPr/>
            </p:nvSpPr>
            <p:spPr>
              <a:xfrm>
                <a:off x="5130800" y="4834235"/>
                <a:ext cx="4273801" cy="653238"/>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The road to success does not follow a straight line. The more you are able to loop through </a:t>
                </a:r>
                <a:r>
                  <a:rPr lang="en-US" sz="1100">
                    <a:solidFill>
                      <a:srgbClr val="FF0000"/>
                    </a:solidFill>
                    <a:latin typeface="Arial"/>
                    <a:ea typeface="Arial"/>
                    <a:cs typeface="Arial"/>
                    <a:sym typeface="Arial"/>
                  </a:rPr>
                  <a:t>“Understand &gt; Create &gt; Learn” </a:t>
                </a:r>
                <a:r>
                  <a:rPr lang="en-US" sz="1100">
                    <a:solidFill>
                      <a:srgbClr val="262626"/>
                    </a:solidFill>
                    <a:latin typeface="Arial"/>
                    <a:ea typeface="Arial"/>
                    <a:cs typeface="Arial"/>
                    <a:sym typeface="Arial"/>
                  </a:rPr>
                  <a:t>cycle, the higher chance you have for good results.</a:t>
                </a:r>
                <a:endParaRPr/>
              </a:p>
            </p:txBody>
          </p:sp>
        </p:grpSp>
        <p:grpSp>
          <p:nvGrpSpPr>
            <p:cNvPr id="157" name="Google Shape;157;p6"/>
            <p:cNvGrpSpPr/>
            <p:nvPr/>
          </p:nvGrpSpPr>
          <p:grpSpPr>
            <a:xfrm>
              <a:off x="3108915" y="2504717"/>
              <a:ext cx="3684995" cy="584013"/>
              <a:chOff x="806777" y="3032465"/>
              <a:chExt cx="8289270" cy="584200"/>
            </a:xfrm>
          </p:grpSpPr>
          <p:sp>
            <p:nvSpPr>
              <p:cNvPr id="158" name="Google Shape;158;p6"/>
              <p:cNvSpPr/>
              <p:nvPr/>
            </p:nvSpPr>
            <p:spPr>
              <a:xfrm>
                <a:off x="806777" y="3121822"/>
                <a:ext cx="828927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KEY ELEMENTS</a:t>
                </a:r>
                <a:endParaRPr/>
              </a:p>
            </p:txBody>
          </p:sp>
          <p:grpSp>
            <p:nvGrpSpPr>
              <p:cNvPr id="159" name="Google Shape;159;p6"/>
              <p:cNvGrpSpPr/>
              <p:nvPr/>
            </p:nvGrpSpPr>
            <p:grpSpPr>
              <a:xfrm>
                <a:off x="1338262" y="3032465"/>
                <a:ext cx="7226300" cy="584200"/>
                <a:chOff x="1384300" y="3124200"/>
                <a:chExt cx="7226300" cy="584200"/>
              </a:xfrm>
            </p:grpSpPr>
            <p:cxnSp>
              <p:nvCxnSpPr>
                <p:cNvPr id="160" name="Google Shape;160;p6"/>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61" name="Google Shape;161;p6"/>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grpSp>
        <p:nvGrpSpPr>
          <p:cNvPr id="162" name="Google Shape;162;p6"/>
          <p:cNvGrpSpPr/>
          <p:nvPr/>
        </p:nvGrpSpPr>
        <p:grpSpPr>
          <a:xfrm>
            <a:off x="450000" y="450000"/>
            <a:ext cx="9018000" cy="276999"/>
            <a:chOff x="450000" y="450000"/>
            <a:chExt cx="9018000" cy="276999"/>
          </a:xfrm>
        </p:grpSpPr>
        <p:sp>
          <p:nvSpPr>
            <p:cNvPr id="163" name="Google Shape;163;p6"/>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164" name="Google Shape;164;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grpSp>
        <p:nvGrpSpPr>
          <p:cNvPr id="1257" name="Google Shape;1257;p60"/>
          <p:cNvGrpSpPr/>
          <p:nvPr/>
        </p:nvGrpSpPr>
        <p:grpSpPr>
          <a:xfrm>
            <a:off x="560209" y="2040029"/>
            <a:ext cx="8782409" cy="215375"/>
            <a:chOff x="1027113" y="2045625"/>
            <a:chExt cx="8785225" cy="215444"/>
          </a:xfrm>
        </p:grpSpPr>
        <p:sp>
          <p:nvSpPr>
            <p:cNvPr id="1258" name="Google Shape;1258;p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59" name="Google Shape;1259;p6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Pre-Test: Test Preparation</a:t>
              </a:r>
              <a:endParaRPr/>
            </a:p>
          </p:txBody>
        </p:sp>
      </p:grpSp>
      <p:sp>
        <p:nvSpPr>
          <p:cNvPr id="1260" name="Google Shape;1260;p60"/>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HOW : Plan effective test methods.</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Think about how to test your solution. Make practical plans such as the schedule, audience, and location, as well as how you will observe the beneficiary, what will be interviewed, and how many people will be present.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Are the schedule, destination, location, etc. confirmed?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Are the roles between the team members interviewed clearly defined?</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What would we like to test?</a:t>
            </a:r>
            <a:endParaRPr/>
          </a:p>
        </p:txBody>
      </p:sp>
      <p:grpSp>
        <p:nvGrpSpPr>
          <p:cNvPr id="1261" name="Google Shape;1261;p60"/>
          <p:cNvGrpSpPr/>
          <p:nvPr/>
        </p:nvGrpSpPr>
        <p:grpSpPr>
          <a:xfrm>
            <a:off x="450000" y="450000"/>
            <a:ext cx="9018000" cy="276999"/>
            <a:chOff x="450000" y="450000"/>
            <a:chExt cx="9018000" cy="276999"/>
          </a:xfrm>
        </p:grpSpPr>
        <p:sp>
          <p:nvSpPr>
            <p:cNvPr id="1262" name="Google Shape;1262;p60"/>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63" name="Google Shape;1263;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64" name="Google Shape;1264;p60"/>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grpSp>
        <p:nvGrpSpPr>
          <p:cNvPr id="1270" name="Google Shape;1270;p61"/>
          <p:cNvGrpSpPr/>
          <p:nvPr/>
        </p:nvGrpSpPr>
        <p:grpSpPr>
          <a:xfrm>
            <a:off x="560209" y="2040029"/>
            <a:ext cx="8782409" cy="215375"/>
            <a:chOff x="1027113" y="2045625"/>
            <a:chExt cx="8785225" cy="215444"/>
          </a:xfrm>
        </p:grpSpPr>
        <p:sp>
          <p:nvSpPr>
            <p:cNvPr id="1271" name="Google Shape;1271;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72" name="Google Shape;1272;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 Test Execution</a:t>
              </a:r>
              <a:endParaRPr/>
            </a:p>
          </p:txBody>
        </p:sp>
      </p:grpSp>
      <p:sp>
        <p:nvSpPr>
          <p:cNvPr id="1273" name="Google Shape;1273;p61"/>
          <p:cNvSpPr/>
          <p:nvPr/>
        </p:nvSpPr>
        <p:spPr>
          <a:xfrm>
            <a:off x="712560" y="242376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EMPATHY :  Be a beneficiary.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WHAT : Thinking about the persona profile you created earlier, this is a way to experience the problem situation where the solution is applied directly like a beneficiary.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WHAT : Predict what behavior your beneficiaries will see when experiencing a new system they are not familiar with, and see if they can easily accept the solution and see if there are any problems.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TIP : It's a good idea to run this method as a means of checking the solution one more time before starting a full-scale test on beneficiaries.</a:t>
            </a:r>
            <a:endParaRPr/>
          </a:p>
        </p:txBody>
      </p:sp>
      <p:grpSp>
        <p:nvGrpSpPr>
          <p:cNvPr id="1274" name="Google Shape;1274;p61"/>
          <p:cNvGrpSpPr/>
          <p:nvPr/>
        </p:nvGrpSpPr>
        <p:grpSpPr>
          <a:xfrm>
            <a:off x="450000" y="450000"/>
            <a:ext cx="9018000" cy="276999"/>
            <a:chOff x="450000" y="450000"/>
            <a:chExt cx="9018000" cy="276999"/>
          </a:xfrm>
        </p:grpSpPr>
        <p:sp>
          <p:nvSpPr>
            <p:cNvPr id="1275" name="Google Shape;1275;p61"/>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76" name="Google Shape;1276;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77" name="Google Shape;1277;p61"/>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grpSp>
        <p:nvGrpSpPr>
          <p:cNvPr id="1283" name="Google Shape;1283;p62"/>
          <p:cNvGrpSpPr/>
          <p:nvPr/>
        </p:nvGrpSpPr>
        <p:grpSpPr>
          <a:xfrm>
            <a:off x="560209" y="2040029"/>
            <a:ext cx="8782409" cy="215375"/>
            <a:chOff x="1027113" y="2045625"/>
            <a:chExt cx="8785225" cy="215444"/>
          </a:xfrm>
        </p:grpSpPr>
        <p:sp>
          <p:nvSpPr>
            <p:cNvPr id="1284" name="Google Shape;1284;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85" name="Google Shape;1285;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 Test Execution</a:t>
              </a:r>
              <a:endParaRPr/>
            </a:p>
          </p:txBody>
        </p:sp>
      </p:grpSp>
      <p:sp>
        <p:nvSpPr>
          <p:cNvPr id="1286" name="Google Shape;1286;p62"/>
          <p:cNvSpPr/>
          <p:nvPr/>
        </p:nvSpPr>
        <p:spPr>
          <a:xfrm>
            <a:off x="712560" y="242376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OBSERVATION : Observe the beneficiary.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WHAT : Applying the solution to the actual situation and observing the beneficiary's response under the same conditions as usual..</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WHAT : Write down what you want to see and observe the site in advance, as expected, whether the solution works and what happens to the beneficiary's behavior. Evaluate each item to see what and how to improve it.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TIP : Observe the solution's effectiveness by observing the beneficiary's most natural behavior, in the same way as the observation that you did during the Discover phase.</a:t>
            </a:r>
            <a:endParaRPr/>
          </a:p>
        </p:txBody>
      </p:sp>
      <p:grpSp>
        <p:nvGrpSpPr>
          <p:cNvPr id="1287" name="Google Shape;1287;p62"/>
          <p:cNvGrpSpPr/>
          <p:nvPr/>
        </p:nvGrpSpPr>
        <p:grpSpPr>
          <a:xfrm>
            <a:off x="450000" y="450000"/>
            <a:ext cx="9018000" cy="276999"/>
            <a:chOff x="450000" y="450000"/>
            <a:chExt cx="9018000" cy="276999"/>
          </a:xfrm>
        </p:grpSpPr>
        <p:sp>
          <p:nvSpPr>
            <p:cNvPr id="1288" name="Google Shape;1288;p62"/>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289" name="Google Shape;1289;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290" name="Google Shape;1290;p62"/>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grpSp>
        <p:nvGrpSpPr>
          <p:cNvPr id="1296" name="Google Shape;1296;p63"/>
          <p:cNvGrpSpPr/>
          <p:nvPr/>
        </p:nvGrpSpPr>
        <p:grpSpPr>
          <a:xfrm>
            <a:off x="560209" y="2044065"/>
            <a:ext cx="8782409" cy="215375"/>
            <a:chOff x="1027113" y="2045625"/>
            <a:chExt cx="8785225" cy="215444"/>
          </a:xfrm>
        </p:grpSpPr>
        <p:sp>
          <p:nvSpPr>
            <p:cNvPr id="1297" name="Google Shape;1297;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298" name="Google Shape;1298;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Test: Test Execution</a:t>
              </a:r>
              <a:endParaRPr/>
            </a:p>
          </p:txBody>
        </p:sp>
      </p:grpSp>
      <p:sp>
        <p:nvSpPr>
          <p:cNvPr id="1299" name="Google Shape;1299;p63"/>
          <p:cNvSpPr/>
          <p:nvPr/>
        </p:nvSpPr>
        <p:spPr>
          <a:xfrm>
            <a:off x="712560" y="2427804"/>
            <a:ext cx="8630057" cy="305897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INTERVIEW : Ask the beneficiary.</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IS WHAT : Interview with the beneficiary what they need to know about the solution. Most commonly, the beneficiary first experiences the environment in which the solution is applied, and then asks questions about it..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DO WHAT : The interview asks the beneficiaries for their opinions and advice on what they like, what is uncomfortable or unnecessary, and what needs to be compensated for.</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TIP Depending on the type of solution, the beneficiary may be able to ask questions as well as experience, and may be interviewed after a week of testing.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0000FF"/>
                </a:solidFill>
                <a:latin typeface="Arial"/>
                <a:ea typeface="Arial"/>
                <a:cs typeface="Arial"/>
                <a:sym typeface="Arial"/>
              </a:rPr>
              <a:t>🞺 When conducting an interview after the test period, you must pre-select the test period and provide a mission or assignment that the beneficiary must complete to determine what they want to know during the test period.</a:t>
            </a:r>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p:txBody>
      </p:sp>
      <p:grpSp>
        <p:nvGrpSpPr>
          <p:cNvPr id="1300" name="Google Shape;1300;p63"/>
          <p:cNvGrpSpPr/>
          <p:nvPr/>
        </p:nvGrpSpPr>
        <p:grpSpPr>
          <a:xfrm>
            <a:off x="450000" y="450000"/>
            <a:ext cx="9018000" cy="276999"/>
            <a:chOff x="450000" y="450000"/>
            <a:chExt cx="9018000" cy="276999"/>
          </a:xfrm>
        </p:grpSpPr>
        <p:sp>
          <p:nvSpPr>
            <p:cNvPr id="1301" name="Google Shape;1301;p63"/>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302" name="Google Shape;1302;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303" name="Google Shape;1303;p63"/>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grpSp>
        <p:nvGrpSpPr>
          <p:cNvPr id="1309" name="Google Shape;1309;p64"/>
          <p:cNvGrpSpPr/>
          <p:nvPr/>
        </p:nvGrpSpPr>
        <p:grpSpPr>
          <a:xfrm>
            <a:off x="560209" y="2040029"/>
            <a:ext cx="8782409" cy="215375"/>
            <a:chOff x="1027113" y="2045625"/>
            <a:chExt cx="8785225" cy="215444"/>
          </a:xfrm>
        </p:grpSpPr>
        <p:sp>
          <p:nvSpPr>
            <p:cNvPr id="1310" name="Google Shape;1310;p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311" name="Google Shape;1311;p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Post-Test: Test Results Summary</a:t>
              </a:r>
              <a:endParaRPr/>
            </a:p>
          </p:txBody>
        </p:sp>
      </p:grpSp>
      <p:sp>
        <p:nvSpPr>
          <p:cNvPr id="1312" name="Google Shape;1312;p64"/>
          <p:cNvSpPr/>
          <p:nvPr/>
        </p:nvSpPr>
        <p:spPr>
          <a:xfrm>
            <a:off x="712560" y="2423768"/>
            <a:ext cx="8630057" cy="32641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REACTION &amp; RESULT Measure the beneficiary's response and the effectiveness of the solution.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See how the beneficiary responds, how the solution actually solves the problem, how satisfied are the beneficiaries of the solution, and whether there are any emerging problems or unexpected effects in applying the solution.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NEXT STEP : Find the missing parts of the solution and find ways to fix it.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Apply the solution in real life, and think about how you can modify and supplement it. Find out what you need to do to increase the effectiveness of your problem solving and plan a specific action plan. And validate…</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Business plan that describes how to commercialize our solution in the future</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Selected technology partners and experts who think what our solution needs</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How much money will you need and how will you get support?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Know when it's feasible and what's the specific action plan for the future</a:t>
            </a:r>
            <a:endParaRPr b="0" i="0" sz="1300" u="none" cap="none" strike="noStrike">
              <a:solidFill>
                <a:srgbClr val="262626"/>
              </a:solidFill>
              <a:latin typeface="Arial"/>
              <a:ea typeface="Arial"/>
              <a:cs typeface="Arial"/>
              <a:sym typeface="Arial"/>
            </a:endParaRPr>
          </a:p>
        </p:txBody>
      </p:sp>
      <p:grpSp>
        <p:nvGrpSpPr>
          <p:cNvPr id="1313" name="Google Shape;1313;p64"/>
          <p:cNvGrpSpPr/>
          <p:nvPr/>
        </p:nvGrpSpPr>
        <p:grpSpPr>
          <a:xfrm>
            <a:off x="450000" y="450000"/>
            <a:ext cx="9018000" cy="276999"/>
            <a:chOff x="450000" y="450000"/>
            <a:chExt cx="9018000" cy="276999"/>
          </a:xfrm>
        </p:grpSpPr>
        <p:sp>
          <p:nvSpPr>
            <p:cNvPr id="1314" name="Google Shape;1314;p64"/>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1.2. Five Steps of Design Thinking</a:t>
              </a:r>
              <a:endParaRPr sz="1800">
                <a:solidFill>
                  <a:srgbClr val="FFFFFF"/>
                </a:solidFill>
                <a:latin typeface="Arial"/>
                <a:ea typeface="Arial"/>
                <a:cs typeface="Arial"/>
                <a:sym typeface="Arial"/>
              </a:endParaRPr>
            </a:p>
          </p:txBody>
        </p:sp>
        <p:sp>
          <p:nvSpPr>
            <p:cNvPr id="1315" name="Google Shape;1315;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
        <p:nvSpPr>
          <p:cNvPr id="1316" name="Google Shape;1316;p64"/>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Test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grpSp>
        <p:nvGrpSpPr>
          <p:cNvPr id="1321" name="Google Shape;1321;p65"/>
          <p:cNvGrpSpPr/>
          <p:nvPr/>
        </p:nvGrpSpPr>
        <p:grpSpPr>
          <a:xfrm>
            <a:off x="-1" y="0"/>
            <a:ext cx="9902826" cy="6858000"/>
            <a:chOff x="-1" y="0"/>
            <a:chExt cx="9902826" cy="6858000"/>
          </a:xfrm>
        </p:grpSpPr>
        <p:pic>
          <p:nvPicPr>
            <p:cNvPr id="1322" name="Google Shape;1322;p65"/>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323" name="Google Shape;1323;p65"/>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1324" name="Google Shape;1324;p65"/>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325" name="Google Shape;1325;p65"/>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End of</a:t>
              </a:r>
              <a:endParaRPr/>
            </a:p>
            <a:p>
              <a:pPr indent="0" lvl="0" marL="0" marR="0" rtl="0" algn="l">
                <a:lnSpc>
                  <a:spcPct val="100000"/>
                </a:lnSpc>
                <a:spcBef>
                  <a:spcPts val="0"/>
                </a:spcBef>
                <a:spcAft>
                  <a:spcPts val="0"/>
                </a:spcAft>
                <a:buClr>
                  <a:srgbClr val="FFFFFF"/>
                </a:buClr>
                <a:buSzPts val="5500"/>
                <a:buFont typeface="Arial"/>
                <a:buNone/>
              </a:pPr>
              <a:r>
                <a:rPr b="0" i="0" lang="en-US" sz="5500" u="none" cap="none" strike="noStrike">
                  <a:solidFill>
                    <a:srgbClr val="FFFFFF"/>
                  </a:solidFill>
                  <a:latin typeface="Arial"/>
                  <a:ea typeface="Arial"/>
                  <a:cs typeface="Arial"/>
                  <a:sym typeface="Arial"/>
                </a:rPr>
                <a:t>Document</a:t>
              </a:r>
              <a:endParaRPr/>
            </a:p>
          </p:txBody>
        </p:sp>
      </p:grpSp>
      <p:sp>
        <p:nvSpPr>
          <p:cNvPr id="1326" name="Google Shape;1326;p65"/>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300"/>
              <a:buFont typeface="Arial"/>
              <a:buNone/>
            </a:pPr>
            <a:r>
              <a:rPr b="0" i="0" lang="en-US" sz="1300" u="none" cap="none" strike="noStrike">
                <a:solidFill>
                  <a:srgbClr val="FFFFFF"/>
                </a:solidFill>
                <a:latin typeface="Arial"/>
                <a:ea typeface="Arial"/>
                <a:cs typeface="Arial"/>
                <a:sym typeface="Arial"/>
              </a:rPr>
              <a:t>Samsung Innovation Campus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171" name="Google Shape;171;p7"/>
          <p:cNvGrpSpPr/>
          <p:nvPr/>
        </p:nvGrpSpPr>
        <p:grpSpPr>
          <a:xfrm>
            <a:off x="560209" y="2040029"/>
            <a:ext cx="8782409" cy="215375"/>
            <a:chOff x="1027113" y="2045625"/>
            <a:chExt cx="8785225" cy="215444"/>
          </a:xfrm>
        </p:grpSpPr>
        <p:sp>
          <p:nvSpPr>
            <p:cNvPr id="172" name="Google Shape;172;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73" name="Google Shape;173;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Design Thinking?</a:t>
              </a:r>
              <a:endParaRPr/>
            </a:p>
          </p:txBody>
        </p:sp>
      </p:grpSp>
      <p:grpSp>
        <p:nvGrpSpPr>
          <p:cNvPr id="174" name="Google Shape;174;p7"/>
          <p:cNvGrpSpPr/>
          <p:nvPr/>
        </p:nvGrpSpPr>
        <p:grpSpPr>
          <a:xfrm>
            <a:off x="1088169" y="3273109"/>
            <a:ext cx="7892614" cy="2601448"/>
            <a:chOff x="1086931" y="3455618"/>
            <a:chExt cx="7895144" cy="2602282"/>
          </a:xfrm>
        </p:grpSpPr>
        <p:grpSp>
          <p:nvGrpSpPr>
            <p:cNvPr id="175" name="Google Shape;175;p7"/>
            <p:cNvGrpSpPr/>
            <p:nvPr/>
          </p:nvGrpSpPr>
          <p:grpSpPr>
            <a:xfrm>
              <a:off x="1086931" y="3672683"/>
              <a:ext cx="7592335" cy="2147545"/>
              <a:chOff x="1086931" y="3672684"/>
              <a:chExt cx="7592335" cy="1816100"/>
            </a:xfrm>
          </p:grpSpPr>
          <p:cxnSp>
            <p:nvCxnSpPr>
              <p:cNvPr id="176" name="Google Shape;176;p7"/>
              <p:cNvCxnSpPr/>
              <p:nvPr/>
            </p:nvCxnSpPr>
            <p:spPr>
              <a:xfrm>
                <a:off x="1086931" y="3672684"/>
                <a:ext cx="7592335" cy="0"/>
              </a:xfrm>
              <a:prstGeom prst="straightConnector1">
                <a:avLst/>
              </a:prstGeom>
              <a:noFill/>
              <a:ln cap="flat" cmpd="sng" w="9525">
                <a:solidFill>
                  <a:srgbClr val="193EB0"/>
                </a:solidFill>
                <a:prstDash val="solid"/>
                <a:miter lim="800000"/>
                <a:headEnd len="sm" w="sm" type="none"/>
                <a:tailEnd len="sm" w="sm" type="none"/>
              </a:ln>
            </p:spPr>
          </p:cxnSp>
          <p:cxnSp>
            <p:nvCxnSpPr>
              <p:cNvPr id="177" name="Google Shape;177;p7"/>
              <p:cNvCxnSpPr/>
              <p:nvPr/>
            </p:nvCxnSpPr>
            <p:spPr>
              <a:xfrm>
                <a:off x="1086931" y="5488784"/>
                <a:ext cx="7592335" cy="0"/>
              </a:xfrm>
              <a:prstGeom prst="straightConnector1">
                <a:avLst/>
              </a:prstGeom>
              <a:noFill/>
              <a:ln cap="flat" cmpd="sng" w="9525">
                <a:solidFill>
                  <a:srgbClr val="193EB0"/>
                </a:solidFill>
                <a:prstDash val="solid"/>
                <a:miter lim="800000"/>
                <a:headEnd len="sm" w="sm" type="none"/>
                <a:tailEnd len="sm" w="sm" type="none"/>
              </a:ln>
            </p:spPr>
          </p:cxnSp>
        </p:grpSp>
        <p:sp>
          <p:nvSpPr>
            <p:cNvPr id="178" name="Google Shape;178;p7"/>
            <p:cNvSpPr/>
            <p:nvPr/>
          </p:nvSpPr>
          <p:spPr>
            <a:xfrm>
              <a:off x="1094981" y="5904012"/>
              <a:ext cx="1054471"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Research</a:t>
              </a:r>
              <a:endParaRPr/>
            </a:p>
          </p:txBody>
        </p:sp>
        <p:sp>
          <p:nvSpPr>
            <p:cNvPr id="179" name="Google Shape;179;p7"/>
            <p:cNvSpPr/>
            <p:nvPr/>
          </p:nvSpPr>
          <p:spPr>
            <a:xfrm>
              <a:off x="41334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Concept Prototype</a:t>
              </a:r>
              <a:endParaRPr/>
            </a:p>
          </p:txBody>
        </p:sp>
        <p:sp>
          <p:nvSpPr>
            <p:cNvPr id="180" name="Google Shape;180;p7"/>
            <p:cNvSpPr/>
            <p:nvPr/>
          </p:nvSpPr>
          <p:spPr>
            <a:xfrm>
              <a:off x="73719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Design</a:t>
              </a:r>
              <a:endParaRPr/>
            </a:p>
          </p:txBody>
        </p:sp>
        <p:sp>
          <p:nvSpPr>
            <p:cNvPr id="181" name="Google Shape;181;p7"/>
            <p:cNvSpPr/>
            <p:nvPr/>
          </p:nvSpPr>
          <p:spPr>
            <a:xfrm>
              <a:off x="2145964"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Uncertainty/Patterns/Insights</a:t>
              </a:r>
              <a:endParaRPr/>
            </a:p>
          </p:txBody>
        </p:sp>
        <p:sp>
          <p:nvSpPr>
            <p:cNvPr id="182" name="Google Shape;182;p7"/>
            <p:cNvSpPr/>
            <p:nvPr/>
          </p:nvSpPr>
          <p:spPr>
            <a:xfrm>
              <a:off x="5743575"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Clarity/Focus</a:t>
              </a:r>
              <a:endParaRPr/>
            </a:p>
          </p:txBody>
        </p:sp>
        <p:sp>
          <p:nvSpPr>
            <p:cNvPr id="183" name="Google Shape;183;p7"/>
            <p:cNvSpPr/>
            <p:nvPr/>
          </p:nvSpPr>
          <p:spPr>
            <a:xfrm>
              <a:off x="1233714" y="3785329"/>
              <a:ext cx="7445552" cy="1933300"/>
            </a:xfrm>
            <a:custGeom>
              <a:rect b="b" l="l" r="r" t="t"/>
              <a:pathLst>
                <a:path extrusionOk="0" h="1795867" w="6385883">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4" name="Google Shape;184;p7"/>
            <p:cNvSpPr/>
            <p:nvPr/>
          </p:nvSpPr>
          <p:spPr>
            <a:xfrm>
              <a:off x="1520616"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5" name="Google Shape;185;p7"/>
            <p:cNvSpPr/>
            <p:nvPr/>
          </p:nvSpPr>
          <p:spPr>
            <a:xfrm>
              <a:off x="4867497"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186" name="Google Shape;186;p7"/>
            <p:cNvSpPr/>
            <p:nvPr/>
          </p:nvSpPr>
          <p:spPr>
            <a:xfrm>
              <a:off x="8063458"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187" name="Google Shape;187;p7"/>
          <p:cNvSpPr/>
          <p:nvPr/>
        </p:nvSpPr>
        <p:spPr>
          <a:xfrm>
            <a:off x="560208" y="6006259"/>
            <a:ext cx="3573510" cy="138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Source: Designing Better (</a:t>
            </a:r>
            <a:r>
              <a:rPr lang="en-US" sz="900" u="sng">
                <a:solidFill>
                  <a:srgbClr val="FFFFFF"/>
                </a:solidFill>
                <a:latin typeface="Calibri"/>
                <a:ea typeface="Calibri"/>
                <a:cs typeface="Calibri"/>
                <a:sym typeface="Calibri"/>
                <a:hlinkClick r:id="rId3">
                  <a:extLst>
                    <a:ext uri="{A12FA001-AC4F-418D-AE19-62706E023703}">
                      <ahyp:hlinkClr val="tx"/>
                    </a:ext>
                  </a:extLst>
                </a:hlinkClick>
              </a:rPr>
              <a:t>http://designingbetter.ca/</a:t>
            </a:r>
            <a:r>
              <a:rPr lang="en-US" sz="900">
                <a:solidFill>
                  <a:srgbClr val="3F3F3F"/>
                </a:solidFill>
                <a:latin typeface="Arial"/>
                <a:ea typeface="Arial"/>
                <a:cs typeface="Arial"/>
                <a:sym typeface="Arial"/>
              </a:rPr>
              <a:t>)]</a:t>
            </a:r>
            <a:endParaRPr/>
          </a:p>
        </p:txBody>
      </p:sp>
      <p:grpSp>
        <p:nvGrpSpPr>
          <p:cNvPr id="188" name="Google Shape;188;p7"/>
          <p:cNvGrpSpPr/>
          <p:nvPr/>
        </p:nvGrpSpPr>
        <p:grpSpPr>
          <a:xfrm>
            <a:off x="3108915" y="2514877"/>
            <a:ext cx="3684995" cy="584013"/>
            <a:chOff x="806777" y="3032465"/>
            <a:chExt cx="8289270" cy="584200"/>
          </a:xfrm>
        </p:grpSpPr>
        <p:sp>
          <p:nvSpPr>
            <p:cNvPr id="189" name="Google Shape;189;p7"/>
            <p:cNvSpPr/>
            <p:nvPr/>
          </p:nvSpPr>
          <p:spPr>
            <a:xfrm>
              <a:off x="806777" y="3121822"/>
              <a:ext cx="828927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HOW DESIGN FEELS</a:t>
              </a:r>
              <a:endParaRPr/>
            </a:p>
          </p:txBody>
        </p:sp>
        <p:grpSp>
          <p:nvGrpSpPr>
            <p:cNvPr id="190" name="Google Shape;190;p7"/>
            <p:cNvGrpSpPr/>
            <p:nvPr/>
          </p:nvGrpSpPr>
          <p:grpSpPr>
            <a:xfrm>
              <a:off x="1338262" y="3032465"/>
              <a:ext cx="7226300" cy="584200"/>
              <a:chOff x="1384300" y="3124200"/>
              <a:chExt cx="7226300" cy="584200"/>
            </a:xfrm>
          </p:grpSpPr>
          <p:cxnSp>
            <p:nvCxnSpPr>
              <p:cNvPr id="191" name="Google Shape;191;p7"/>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192" name="Google Shape;192;p7"/>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grpSp>
        <p:nvGrpSpPr>
          <p:cNvPr id="193" name="Google Shape;193;p7"/>
          <p:cNvGrpSpPr/>
          <p:nvPr/>
        </p:nvGrpSpPr>
        <p:grpSpPr>
          <a:xfrm>
            <a:off x="450000" y="450000"/>
            <a:ext cx="9018000" cy="276999"/>
            <a:chOff x="450000" y="450000"/>
            <a:chExt cx="9018000" cy="276999"/>
          </a:xfrm>
        </p:grpSpPr>
        <p:sp>
          <p:nvSpPr>
            <p:cNvPr id="194" name="Google Shape;194;p7"/>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195" name="Google Shape;195;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202" name="Google Shape;202;p8"/>
          <p:cNvGrpSpPr/>
          <p:nvPr/>
        </p:nvGrpSpPr>
        <p:grpSpPr>
          <a:xfrm>
            <a:off x="560209" y="2040029"/>
            <a:ext cx="8782409" cy="215375"/>
            <a:chOff x="1027113" y="2045625"/>
            <a:chExt cx="8785225" cy="215444"/>
          </a:xfrm>
        </p:grpSpPr>
        <p:sp>
          <p:nvSpPr>
            <p:cNvPr id="203" name="Google Shape;203;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rgbClr val="FFFFFF"/>
                </a:solidFill>
                <a:latin typeface="Calibri"/>
                <a:ea typeface="Calibri"/>
                <a:cs typeface="Calibri"/>
                <a:sym typeface="Calibri"/>
              </a:endParaRPr>
            </a:p>
          </p:txBody>
        </p:sp>
        <p:sp>
          <p:nvSpPr>
            <p:cNvPr id="204" name="Google Shape;204;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What is Design Thinking?</a:t>
              </a:r>
              <a:endParaRPr/>
            </a:p>
          </p:txBody>
        </p:sp>
      </p:grpSp>
      <p:grpSp>
        <p:nvGrpSpPr>
          <p:cNvPr id="205" name="Google Shape;205;p8"/>
          <p:cNvGrpSpPr/>
          <p:nvPr/>
        </p:nvGrpSpPr>
        <p:grpSpPr>
          <a:xfrm>
            <a:off x="560208" y="2565677"/>
            <a:ext cx="7770002" cy="3614454"/>
            <a:chOff x="560208" y="2565677"/>
            <a:chExt cx="7770002" cy="3614454"/>
          </a:xfrm>
        </p:grpSpPr>
        <p:grpSp>
          <p:nvGrpSpPr>
            <p:cNvPr id="206" name="Google Shape;206;p8"/>
            <p:cNvGrpSpPr/>
            <p:nvPr/>
          </p:nvGrpSpPr>
          <p:grpSpPr>
            <a:xfrm>
              <a:off x="3268408" y="2565677"/>
              <a:ext cx="3518360" cy="3478976"/>
              <a:chOff x="3360517" y="2565400"/>
              <a:chExt cx="3403600" cy="3365500"/>
            </a:xfrm>
          </p:grpSpPr>
          <p:sp>
            <p:nvSpPr>
              <p:cNvPr id="207" name="Google Shape;207;p8"/>
              <p:cNvSpPr/>
              <p:nvPr/>
            </p:nvSpPr>
            <p:spPr>
              <a:xfrm>
                <a:off x="4351117" y="25654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08" name="Google Shape;208;p8"/>
              <p:cNvSpPr/>
              <p:nvPr/>
            </p:nvSpPr>
            <p:spPr>
              <a:xfrm>
                <a:off x="3360517" y="34925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09" name="Google Shape;209;p8"/>
              <p:cNvSpPr/>
              <p:nvPr/>
            </p:nvSpPr>
            <p:spPr>
              <a:xfrm>
                <a:off x="4732117" y="38989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0" name="Google Shape;210;p8"/>
              <p:cNvSpPr/>
              <p:nvPr/>
            </p:nvSpPr>
            <p:spPr>
              <a:xfrm>
                <a:off x="4844645" y="4019876"/>
                <a:ext cx="547872" cy="577524"/>
              </a:xfrm>
              <a:custGeom>
                <a:rect b="b" l="l" r="r" t="t"/>
                <a:pathLst>
                  <a:path extrusionOk="0" h="577524" w="547872">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grpSp>
        <p:sp>
          <p:nvSpPr>
            <p:cNvPr id="211" name="Google Shape;211;p8"/>
            <p:cNvSpPr/>
            <p:nvPr/>
          </p:nvSpPr>
          <p:spPr>
            <a:xfrm>
              <a:off x="924774" y="4001086"/>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12" name="Google Shape;212;p8"/>
            <p:cNvSpPr/>
            <p:nvPr/>
          </p:nvSpPr>
          <p:spPr>
            <a:xfrm>
              <a:off x="924774" y="4913288"/>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cxnSp>
          <p:nvCxnSpPr>
            <p:cNvPr id="213" name="Google Shape;213;p8"/>
            <p:cNvCxnSpPr/>
            <p:nvPr/>
          </p:nvCxnSpPr>
          <p:spPr>
            <a:xfrm>
              <a:off x="4051589" y="3238561"/>
              <a:ext cx="507837" cy="622101"/>
            </a:xfrm>
            <a:prstGeom prst="straightConnector1">
              <a:avLst/>
            </a:prstGeom>
            <a:noFill/>
            <a:ln cap="flat" cmpd="sng" w="9525">
              <a:solidFill>
                <a:srgbClr val="A5A5A5"/>
              </a:solidFill>
              <a:prstDash val="solid"/>
              <a:miter lim="800000"/>
              <a:headEnd len="sm" w="sm" type="none"/>
              <a:tailEnd len="med" w="med" type="triangle"/>
            </a:ln>
          </p:spPr>
        </p:cxnSp>
        <p:cxnSp>
          <p:nvCxnSpPr>
            <p:cNvPr id="214" name="Google Shape;214;p8"/>
            <p:cNvCxnSpPr/>
            <p:nvPr/>
          </p:nvCxnSpPr>
          <p:spPr>
            <a:xfrm flipH="1">
              <a:off x="5156137" y="3505176"/>
              <a:ext cx="1904388" cy="723668"/>
            </a:xfrm>
            <a:prstGeom prst="straightConnector1">
              <a:avLst/>
            </a:prstGeom>
            <a:noFill/>
            <a:ln cap="flat" cmpd="sng" w="9525">
              <a:solidFill>
                <a:srgbClr val="A5A5A5"/>
              </a:solidFill>
              <a:prstDash val="solid"/>
              <a:miter lim="800000"/>
              <a:headEnd len="sm" w="sm" type="none"/>
              <a:tailEnd len="med" w="med" type="triangle"/>
            </a:ln>
          </p:spPr>
        </p:cxnSp>
        <p:cxnSp>
          <p:nvCxnSpPr>
            <p:cNvPr id="215" name="Google Shape;215;p8"/>
            <p:cNvCxnSpPr/>
            <p:nvPr/>
          </p:nvCxnSpPr>
          <p:spPr>
            <a:xfrm rot="10800000">
              <a:off x="5829021" y="4292323"/>
              <a:ext cx="1307680" cy="457053"/>
            </a:xfrm>
            <a:prstGeom prst="straightConnector1">
              <a:avLst/>
            </a:prstGeom>
            <a:noFill/>
            <a:ln cap="flat" cmpd="sng" w="9525">
              <a:solidFill>
                <a:srgbClr val="A5A5A5"/>
              </a:solidFill>
              <a:prstDash val="solid"/>
              <a:miter lim="800000"/>
              <a:headEnd len="sm" w="sm" type="none"/>
              <a:tailEnd len="med" w="med" type="triangle"/>
            </a:ln>
          </p:spPr>
        </p:cxnSp>
        <p:cxnSp>
          <p:nvCxnSpPr>
            <p:cNvPr id="216" name="Google Shape;216;p8"/>
            <p:cNvCxnSpPr/>
            <p:nvPr/>
          </p:nvCxnSpPr>
          <p:spPr>
            <a:xfrm flipH="1" rot="10800000">
              <a:off x="3518361" y="5092167"/>
              <a:ext cx="1421945" cy="609405"/>
            </a:xfrm>
            <a:prstGeom prst="straightConnector1">
              <a:avLst/>
            </a:prstGeom>
            <a:noFill/>
            <a:ln cap="flat" cmpd="sng" w="9525">
              <a:solidFill>
                <a:srgbClr val="A5A5A5"/>
              </a:solidFill>
              <a:prstDash val="solid"/>
              <a:miter lim="800000"/>
              <a:headEnd len="sm" w="sm" type="none"/>
              <a:tailEnd len="med" w="med" type="triangle"/>
            </a:ln>
          </p:spPr>
        </p:cxnSp>
        <p:cxnSp>
          <p:nvCxnSpPr>
            <p:cNvPr id="217" name="Google Shape;217;p8"/>
            <p:cNvCxnSpPr/>
            <p:nvPr/>
          </p:nvCxnSpPr>
          <p:spPr>
            <a:xfrm>
              <a:off x="1905976" y="4546242"/>
              <a:ext cx="1599687" cy="0"/>
            </a:xfrm>
            <a:prstGeom prst="straightConnector1">
              <a:avLst/>
            </a:prstGeom>
            <a:noFill/>
            <a:ln cap="flat" cmpd="sng" w="9525">
              <a:solidFill>
                <a:srgbClr val="A5A5A5"/>
              </a:solidFill>
              <a:prstDash val="solid"/>
              <a:miter lim="800000"/>
              <a:headEnd len="sm" w="sm" type="none"/>
              <a:tailEnd len="med" w="med" type="triangle"/>
            </a:ln>
          </p:spPr>
        </p:cxnSp>
        <p:pic>
          <p:nvPicPr>
            <p:cNvPr descr="구름 9" id="218" name="Google Shape;218;p8"/>
            <p:cNvPicPr preferRelativeResize="0"/>
            <p:nvPr/>
          </p:nvPicPr>
          <p:blipFill rotWithShape="1">
            <a:blip r:embed="rId3">
              <a:alphaModFix/>
            </a:blip>
            <a:srcRect b="32324" l="10829" r="4204" t="36703"/>
            <a:stretch/>
          </p:blipFill>
          <p:spPr>
            <a:xfrm>
              <a:off x="1383730" y="4104649"/>
              <a:ext cx="1195131" cy="820577"/>
            </a:xfrm>
            <a:prstGeom prst="rect">
              <a:avLst/>
            </a:prstGeom>
            <a:noFill/>
            <a:ln>
              <a:noFill/>
            </a:ln>
          </p:spPr>
        </p:pic>
        <p:grpSp>
          <p:nvGrpSpPr>
            <p:cNvPr id="219" name="Google Shape;219;p8"/>
            <p:cNvGrpSpPr/>
            <p:nvPr/>
          </p:nvGrpSpPr>
          <p:grpSpPr>
            <a:xfrm>
              <a:off x="1491369" y="3138475"/>
              <a:ext cx="6817596" cy="2929064"/>
              <a:chOff x="1464860" y="3087580"/>
              <a:chExt cx="6819782" cy="2930003"/>
            </a:xfrm>
          </p:grpSpPr>
          <p:sp>
            <p:nvSpPr>
              <p:cNvPr id="220" name="Google Shape;220;p8"/>
              <p:cNvSpPr/>
              <p:nvPr/>
            </p:nvSpPr>
            <p:spPr>
              <a:xfrm>
                <a:off x="3638403" y="4307877"/>
                <a:ext cx="66165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PEOPLE</a:t>
                </a:r>
                <a:endParaRPr/>
              </a:p>
            </p:txBody>
          </p:sp>
          <p:sp>
            <p:nvSpPr>
              <p:cNvPr id="221" name="Google Shape;221;p8"/>
              <p:cNvSpPr/>
              <p:nvPr/>
            </p:nvSpPr>
            <p:spPr>
              <a:xfrm>
                <a:off x="3638403" y="4507902"/>
                <a:ext cx="898671"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(desirability)</a:t>
                </a:r>
                <a:endParaRPr/>
              </a:p>
            </p:txBody>
          </p:sp>
          <p:sp>
            <p:nvSpPr>
              <p:cNvPr id="222" name="Google Shape;222;p8"/>
              <p:cNvSpPr/>
              <p:nvPr/>
            </p:nvSpPr>
            <p:spPr>
              <a:xfrm>
                <a:off x="1464860" y="4268113"/>
                <a:ext cx="1006936"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DESIGN</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THINGKING</a:t>
                </a:r>
                <a:endParaRPr/>
              </a:p>
            </p:txBody>
          </p:sp>
          <p:sp>
            <p:nvSpPr>
              <p:cNvPr id="223" name="Google Shape;223;p8"/>
              <p:cNvSpPr/>
              <p:nvPr/>
            </p:nvSpPr>
            <p:spPr>
              <a:xfrm>
                <a:off x="4954185" y="3087580"/>
                <a:ext cx="90651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BUSINESS</a:t>
                </a:r>
                <a:endParaRPr/>
              </a:p>
            </p:txBody>
          </p:sp>
          <p:sp>
            <p:nvSpPr>
              <p:cNvPr id="224" name="Google Shape;224;p8"/>
              <p:cNvSpPr/>
              <p:nvPr/>
            </p:nvSpPr>
            <p:spPr>
              <a:xfrm>
                <a:off x="4954185" y="3287605"/>
                <a:ext cx="898671"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(viability)</a:t>
                </a:r>
                <a:endParaRPr/>
              </a:p>
            </p:txBody>
          </p:sp>
          <p:sp>
            <p:nvSpPr>
              <p:cNvPr id="225" name="Google Shape;225;p8"/>
              <p:cNvSpPr/>
              <p:nvPr/>
            </p:nvSpPr>
            <p:spPr>
              <a:xfrm>
                <a:off x="5391088" y="4971063"/>
                <a:ext cx="114135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TECHNOLOGY</a:t>
                </a:r>
                <a:endParaRPr/>
              </a:p>
            </p:txBody>
          </p:sp>
          <p:sp>
            <p:nvSpPr>
              <p:cNvPr id="226" name="Google Shape;226;p8"/>
              <p:cNvSpPr/>
              <p:nvPr/>
            </p:nvSpPr>
            <p:spPr>
              <a:xfrm>
                <a:off x="5512432" y="5171088"/>
                <a:ext cx="898671"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(feasibility)</a:t>
                </a:r>
                <a:endParaRPr/>
              </a:p>
            </p:txBody>
          </p:sp>
          <p:sp>
            <p:nvSpPr>
              <p:cNvPr id="227" name="Google Shape;227;p8"/>
              <p:cNvSpPr/>
              <p:nvPr/>
            </p:nvSpPr>
            <p:spPr>
              <a:xfrm>
                <a:off x="7027764" y="3302000"/>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EXPERIENCE</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INNOVATION</a:t>
                </a:r>
                <a:endParaRPr/>
              </a:p>
            </p:txBody>
          </p:sp>
          <p:sp>
            <p:nvSpPr>
              <p:cNvPr id="228" name="Google Shape;228;p8"/>
              <p:cNvSpPr/>
              <p:nvPr/>
            </p:nvSpPr>
            <p:spPr>
              <a:xfrm>
                <a:off x="7027764" y="4444019"/>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PROCESS</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INNOVATION</a:t>
                </a:r>
                <a:endParaRPr/>
              </a:p>
            </p:txBody>
          </p:sp>
          <p:sp>
            <p:nvSpPr>
              <p:cNvPr id="229" name="Google Shape;229;p8"/>
              <p:cNvSpPr/>
              <p:nvPr/>
            </p:nvSpPr>
            <p:spPr>
              <a:xfrm>
                <a:off x="2319112" y="5586696"/>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FUCTIONAL</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INNOVATION</a:t>
                </a:r>
                <a:endParaRPr/>
              </a:p>
            </p:txBody>
          </p:sp>
        </p:grpSp>
        <p:sp>
          <p:nvSpPr>
            <p:cNvPr id="230" name="Google Shape;230;p8"/>
            <p:cNvSpPr/>
            <p:nvPr/>
          </p:nvSpPr>
          <p:spPr>
            <a:xfrm>
              <a:off x="2809662" y="2795282"/>
              <a:ext cx="2187023" cy="76919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EMOTIONAL INNOVATION</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BRANDS</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MARKETING</a:t>
              </a:r>
              <a:endParaRPr/>
            </a:p>
            <a:p>
              <a:pPr indent="-79351" lvl="0" marL="171399"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RELATION-SHIPS</a:t>
              </a:r>
              <a:endParaRPr/>
            </a:p>
            <a:p>
              <a:pPr indent="0" lvl="0" marL="0" marR="0" rtl="0" algn="l">
                <a:spcBef>
                  <a:spcPts val="0"/>
                </a:spcBef>
                <a:spcAft>
                  <a:spcPts val="0"/>
                </a:spcAft>
                <a:buNone/>
              </a:pPr>
              <a:r>
                <a:t/>
              </a:r>
              <a:endParaRPr sz="1000">
                <a:solidFill>
                  <a:srgbClr val="3F3F3F"/>
                </a:solidFill>
                <a:latin typeface="Arial"/>
                <a:ea typeface="Arial"/>
                <a:cs typeface="Arial"/>
                <a:sym typeface="Arial"/>
              </a:endParaRPr>
            </a:p>
          </p:txBody>
        </p:sp>
        <p:sp>
          <p:nvSpPr>
            <p:cNvPr id="231" name="Google Shape;231;p8"/>
            <p:cNvSpPr/>
            <p:nvPr/>
          </p:nvSpPr>
          <p:spPr>
            <a:xfrm>
              <a:off x="7046258" y="2882060"/>
              <a:ext cx="1283952" cy="1283952"/>
            </a:xfrm>
            <a:prstGeom prst="ellipse">
              <a:avLst/>
            </a:prstGeom>
            <a:noFill/>
            <a:ln cap="flat" cmpd="sng" w="12700">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32" name="Google Shape;232;p8"/>
            <p:cNvSpPr/>
            <p:nvPr/>
          </p:nvSpPr>
          <p:spPr>
            <a:xfrm>
              <a:off x="560208" y="6057059"/>
              <a:ext cx="2487852" cy="1230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rgbClr val="3F3F3F"/>
                  </a:solidFill>
                  <a:latin typeface="Arial"/>
                  <a:ea typeface="Arial"/>
                  <a:cs typeface="Arial"/>
                  <a:sym typeface="Arial"/>
                </a:rPr>
                <a:t>Source: IDEO</a:t>
              </a:r>
              <a:endParaRPr/>
            </a:p>
          </p:txBody>
        </p:sp>
      </p:grpSp>
      <p:grpSp>
        <p:nvGrpSpPr>
          <p:cNvPr id="233" name="Google Shape;233;p8"/>
          <p:cNvGrpSpPr/>
          <p:nvPr/>
        </p:nvGrpSpPr>
        <p:grpSpPr>
          <a:xfrm>
            <a:off x="450000" y="450000"/>
            <a:ext cx="9018000" cy="276999"/>
            <a:chOff x="450000" y="450000"/>
            <a:chExt cx="9018000" cy="276999"/>
          </a:xfrm>
        </p:grpSpPr>
        <p:sp>
          <p:nvSpPr>
            <p:cNvPr id="234" name="Google Shape;234;p8"/>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235" name="Google Shape;23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p:nvPr/>
        </p:nvSpPr>
        <p:spPr>
          <a:xfrm>
            <a:off x="548307" y="1468133"/>
            <a:ext cx="879431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Design Thinking</a:t>
            </a:r>
            <a:endParaRPr/>
          </a:p>
        </p:txBody>
      </p:sp>
      <p:grpSp>
        <p:nvGrpSpPr>
          <p:cNvPr id="242" name="Google Shape;242;p9"/>
          <p:cNvGrpSpPr/>
          <p:nvPr/>
        </p:nvGrpSpPr>
        <p:grpSpPr>
          <a:xfrm>
            <a:off x="560209" y="2040029"/>
            <a:ext cx="8782409" cy="215375"/>
            <a:chOff x="1027113" y="2045625"/>
            <a:chExt cx="8785225" cy="215444"/>
          </a:xfrm>
        </p:grpSpPr>
        <p:sp>
          <p:nvSpPr>
            <p:cNvPr id="243" name="Google Shape;243;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alibri"/>
                <a:ea typeface="Calibri"/>
                <a:cs typeface="Calibri"/>
                <a:sym typeface="Calibri"/>
              </a:endParaRPr>
            </a:p>
          </p:txBody>
        </p:sp>
        <p:sp>
          <p:nvSpPr>
            <p:cNvPr id="244" name="Google Shape;244;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Design Thinking vs Analytical Thinking comparison:</a:t>
              </a:r>
              <a:endParaRPr/>
            </a:p>
          </p:txBody>
        </p:sp>
      </p:grpSp>
      <p:graphicFrame>
        <p:nvGraphicFramePr>
          <p:cNvPr id="245" name="Google Shape;245;p9"/>
          <p:cNvGraphicFramePr/>
          <p:nvPr/>
        </p:nvGraphicFramePr>
        <p:xfrm>
          <a:off x="712561" y="2565678"/>
          <a:ext cx="3000000" cy="3000000"/>
        </p:xfrm>
        <a:graphic>
          <a:graphicData uri="http://schemas.openxmlformats.org/drawingml/2006/table">
            <a:tbl>
              <a:tblPr>
                <a:noFill/>
                <a:tableStyleId>{49419B3D-8582-4C3A-8815-4A39B14B6F79}</a:tableStyleId>
              </a:tblPr>
              <a:tblGrid>
                <a:gridCol w="1958150"/>
                <a:gridCol w="2784500"/>
                <a:gridCol w="3887400"/>
              </a:tblGrid>
              <a:tr h="378525">
                <a:tc>
                  <a:txBody>
                    <a:bodyPr/>
                    <a:lstStyle/>
                    <a:p>
                      <a:pPr indent="0" lvl="0" marL="0" marR="0" rtl="0" algn="ctr">
                        <a:spcBef>
                          <a:spcPts val="0"/>
                        </a:spcBef>
                        <a:spcAft>
                          <a:spcPts val="0"/>
                        </a:spcAft>
                        <a:buNone/>
                      </a:pPr>
                      <a:r>
                        <a:t/>
                      </a:r>
                      <a:endParaRPr b="1" sz="1500" u="none" cap="none" strike="noStrike">
                        <a:solidFill>
                          <a:srgbClr val="FF0000"/>
                        </a:solidFil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Design Thinking</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Analytical Thinking</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Foundation</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Story</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Data</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Outcome</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Insight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Information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Direction</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Innovation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Improvement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Starting point</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Empathy</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Hypothesis</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Methodology</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Iteration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Optimization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Procedure</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Action first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Plan first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Key value</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Human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Physical world</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grpSp>
        <p:nvGrpSpPr>
          <p:cNvPr id="246" name="Google Shape;246;p9"/>
          <p:cNvGrpSpPr/>
          <p:nvPr/>
        </p:nvGrpSpPr>
        <p:grpSpPr>
          <a:xfrm>
            <a:off x="450000" y="450000"/>
            <a:ext cx="9018000" cy="276999"/>
            <a:chOff x="450000" y="450000"/>
            <a:chExt cx="9018000" cy="276999"/>
          </a:xfrm>
        </p:grpSpPr>
        <p:sp>
          <p:nvSpPr>
            <p:cNvPr id="247" name="Google Shape;247;p9"/>
            <p:cNvSpPr/>
            <p:nvPr/>
          </p:nvSpPr>
          <p:spPr>
            <a:xfrm>
              <a:off x="450000" y="450000"/>
              <a:ext cx="878522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1.1. What is Design Thinking and Why?</a:t>
              </a:r>
              <a:endParaRPr sz="1800">
                <a:solidFill>
                  <a:srgbClr val="FFFFFF"/>
                </a:solidFill>
                <a:latin typeface="Arial"/>
                <a:ea typeface="Arial"/>
                <a:cs typeface="Arial"/>
                <a:sym typeface="Arial"/>
              </a:endParaRPr>
            </a:p>
          </p:txBody>
        </p:sp>
        <p:sp>
          <p:nvSpPr>
            <p:cNvPr id="248" name="Google Shape;248;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UNIT  01</a:t>
              </a:r>
              <a:endParaRPr sz="1600">
                <a:solidFill>
                  <a:srgbClr val="D8D8D8"/>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C_Template_IoT">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2019-08-14T08:11:58Z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C:\Users\sh1128.kang\AppData\Local\Microsoft\Windows\INetCache\IE\0M3V8VXM\SIC_IoT_Chapter 10. Design Thinking.pptx</vt:lpwstr>
  </property>
</Properties>
</file>